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80" r:id="rId5"/>
    <p:sldId id="281" r:id="rId6"/>
    <p:sldId id="282" r:id="rId7"/>
    <p:sldId id="283" r:id="rId8"/>
    <p:sldId id="285" r:id="rId9"/>
    <p:sldId id="284" r:id="rId10"/>
    <p:sldId id="286" r:id="rId11"/>
    <p:sldId id="287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969"/>
    <a:srgbClr val="00A0A8"/>
    <a:srgbClr val="52C9BD"/>
    <a:srgbClr val="5D7373"/>
    <a:srgbClr val="FEC630"/>
    <a:srgbClr val="F0EE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9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6BC7598-8705-4919-80A3-858BE0F57918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D2D16C67-D56C-4176-9717-8BCE30F63795}">
      <dgm:prSet/>
      <dgm:spPr/>
      <dgm:t>
        <a:bodyPr/>
        <a:lstStyle/>
        <a:p>
          <a:pPr>
            <a:lnSpc>
              <a:spcPct val="100000"/>
            </a:lnSpc>
          </a:pPr>
          <a:r>
            <a:rPr lang="es-BO"/>
            <a:t>- Es necesario una buena distribución de los recursos para todas las personas, así satisfacer las necesidades de las personas. Aunque es bien sabido que Los bienes y servicios son insuficientes para colmar todos los deseos y necesidades de los mismos.</a:t>
          </a:r>
          <a:r>
            <a:rPr lang="en-US"/>
            <a:t> </a:t>
          </a:r>
        </a:p>
      </dgm:t>
    </dgm:pt>
    <dgm:pt modelId="{DDAAA7D5-3DEE-4193-A60F-1B887A10B6FE}" type="parTrans" cxnId="{EC13F214-E592-47F7-BF45-DD3CE039334C}">
      <dgm:prSet/>
      <dgm:spPr/>
      <dgm:t>
        <a:bodyPr/>
        <a:lstStyle/>
        <a:p>
          <a:endParaRPr lang="en-US"/>
        </a:p>
      </dgm:t>
    </dgm:pt>
    <dgm:pt modelId="{3C701A6C-624A-4C9E-A8A0-54AEEF95C169}" type="sibTrans" cxnId="{EC13F214-E592-47F7-BF45-DD3CE039334C}">
      <dgm:prSet/>
      <dgm:spPr/>
      <dgm:t>
        <a:bodyPr/>
        <a:lstStyle/>
        <a:p>
          <a:endParaRPr lang="en-US"/>
        </a:p>
      </dgm:t>
    </dgm:pt>
    <dgm:pt modelId="{BD72B6A5-34FA-4FD8-8A87-328443A96026}">
      <dgm:prSet/>
      <dgm:spPr/>
      <dgm:t>
        <a:bodyPr/>
        <a:lstStyle/>
        <a:p>
          <a:pPr>
            <a:lnSpc>
              <a:spcPct val="100000"/>
            </a:lnSpc>
          </a:pPr>
          <a:r>
            <a:rPr lang="es-BO"/>
            <a:t>- Incrementar las superficies y las producciones actuales y de diversificación, en función de la demanda interna y externa.</a:t>
          </a:r>
          <a:r>
            <a:rPr lang="en-US"/>
            <a:t> </a:t>
          </a:r>
        </a:p>
      </dgm:t>
    </dgm:pt>
    <dgm:pt modelId="{0F75F7E7-271A-4938-A340-5D3E29B2F3CF}" type="parTrans" cxnId="{217E7B0E-66C8-4B64-8749-115455D16790}">
      <dgm:prSet/>
      <dgm:spPr/>
      <dgm:t>
        <a:bodyPr/>
        <a:lstStyle/>
        <a:p>
          <a:endParaRPr lang="en-US"/>
        </a:p>
      </dgm:t>
    </dgm:pt>
    <dgm:pt modelId="{8954F950-8EED-4E13-B316-894BD7A7F98D}" type="sibTrans" cxnId="{217E7B0E-66C8-4B64-8749-115455D16790}">
      <dgm:prSet/>
      <dgm:spPr/>
      <dgm:t>
        <a:bodyPr/>
        <a:lstStyle/>
        <a:p>
          <a:endParaRPr lang="en-US"/>
        </a:p>
      </dgm:t>
    </dgm:pt>
    <dgm:pt modelId="{BEEAC798-77C9-47B1-906D-2661CD275E17}">
      <dgm:prSet/>
      <dgm:spPr/>
      <dgm:t>
        <a:bodyPr/>
        <a:lstStyle/>
        <a:p>
          <a:pPr>
            <a:lnSpc>
              <a:spcPct val="100000"/>
            </a:lnSpc>
          </a:pPr>
          <a:r>
            <a:rPr lang="es-BO"/>
            <a:t>- Aumentar y diversificar los mercados externos</a:t>
          </a:r>
          <a:r>
            <a:rPr lang="en-US"/>
            <a:t>. </a:t>
          </a:r>
        </a:p>
      </dgm:t>
    </dgm:pt>
    <dgm:pt modelId="{53F86D1D-62CD-4F29-B964-DF4196FE15C4}" type="parTrans" cxnId="{7EBE98F4-FFB3-4538-A37A-431C978443A9}">
      <dgm:prSet/>
      <dgm:spPr/>
      <dgm:t>
        <a:bodyPr/>
        <a:lstStyle/>
        <a:p>
          <a:endParaRPr lang="en-US"/>
        </a:p>
      </dgm:t>
    </dgm:pt>
    <dgm:pt modelId="{11D91DDF-0D89-483E-8B26-C192FA2BE618}" type="sibTrans" cxnId="{7EBE98F4-FFB3-4538-A37A-431C978443A9}">
      <dgm:prSet/>
      <dgm:spPr/>
      <dgm:t>
        <a:bodyPr/>
        <a:lstStyle/>
        <a:p>
          <a:endParaRPr lang="en-US"/>
        </a:p>
      </dgm:t>
    </dgm:pt>
    <dgm:pt modelId="{A028CDF4-A1CF-441A-B61B-A645125890D9}">
      <dgm:prSet/>
      <dgm:spPr/>
      <dgm:t>
        <a:bodyPr/>
        <a:lstStyle/>
        <a:p>
          <a:pPr>
            <a:lnSpc>
              <a:spcPct val="100000"/>
            </a:lnSpc>
          </a:pPr>
          <a:r>
            <a:rPr lang="es-BO"/>
            <a:t>Estabilidad de precios.</a:t>
          </a:r>
          <a:r>
            <a:rPr lang="en-US"/>
            <a:t> </a:t>
          </a:r>
        </a:p>
      </dgm:t>
    </dgm:pt>
    <dgm:pt modelId="{826E04C9-DA8B-48A8-85CB-34E403CFBBFC}" type="parTrans" cxnId="{CC177932-E919-4BE1-9909-296E76A22D62}">
      <dgm:prSet/>
      <dgm:spPr/>
      <dgm:t>
        <a:bodyPr/>
        <a:lstStyle/>
        <a:p>
          <a:endParaRPr lang="en-US"/>
        </a:p>
      </dgm:t>
    </dgm:pt>
    <dgm:pt modelId="{8C454870-0DED-4FAF-BE3C-274D57711346}" type="sibTrans" cxnId="{CC177932-E919-4BE1-9909-296E76A22D62}">
      <dgm:prSet/>
      <dgm:spPr/>
      <dgm:t>
        <a:bodyPr/>
        <a:lstStyle/>
        <a:p>
          <a:endParaRPr lang="en-US"/>
        </a:p>
      </dgm:t>
    </dgm:pt>
    <dgm:pt modelId="{853D0070-9805-4EB9-9DFB-D379706798B9}" type="pres">
      <dgm:prSet presAssocID="{B6BC7598-8705-4919-80A3-858BE0F57918}" presName="root" presStyleCnt="0">
        <dgm:presLayoutVars>
          <dgm:dir/>
          <dgm:resizeHandles val="exact"/>
        </dgm:presLayoutVars>
      </dgm:prSet>
      <dgm:spPr/>
    </dgm:pt>
    <dgm:pt modelId="{48FFFAE6-F3E6-49E2-9CAE-284C80AB5C2D}" type="pres">
      <dgm:prSet presAssocID="{D2D16C67-D56C-4176-9717-8BCE30F63795}" presName="compNode" presStyleCnt="0"/>
      <dgm:spPr/>
    </dgm:pt>
    <dgm:pt modelId="{3690924D-5FD3-4BEE-B2E6-9C76EB0B4F7B}" type="pres">
      <dgm:prSet presAssocID="{D2D16C67-D56C-4176-9717-8BCE30F63795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s"/>
        </a:ext>
      </dgm:extLst>
    </dgm:pt>
    <dgm:pt modelId="{6E84E559-35B0-472E-A927-D0B357E65B49}" type="pres">
      <dgm:prSet presAssocID="{D2D16C67-D56C-4176-9717-8BCE30F63795}" presName="spaceRect" presStyleCnt="0"/>
      <dgm:spPr/>
    </dgm:pt>
    <dgm:pt modelId="{AC97FFB8-9B85-41EA-9AC8-621AEAFB9D64}" type="pres">
      <dgm:prSet presAssocID="{D2D16C67-D56C-4176-9717-8BCE30F63795}" presName="textRect" presStyleLbl="revTx" presStyleIdx="0" presStyleCnt="4">
        <dgm:presLayoutVars>
          <dgm:chMax val="1"/>
          <dgm:chPref val="1"/>
        </dgm:presLayoutVars>
      </dgm:prSet>
      <dgm:spPr/>
    </dgm:pt>
    <dgm:pt modelId="{40FCC275-41B1-4C0A-AC35-E5D83FB160D6}" type="pres">
      <dgm:prSet presAssocID="{3C701A6C-624A-4C9E-A8A0-54AEEF95C169}" presName="sibTrans" presStyleCnt="0"/>
      <dgm:spPr/>
    </dgm:pt>
    <dgm:pt modelId="{9F4EAEE5-C600-42C8-8EE4-577731290D91}" type="pres">
      <dgm:prSet presAssocID="{BD72B6A5-34FA-4FD8-8A87-328443A96026}" presName="compNode" presStyleCnt="0"/>
      <dgm:spPr/>
    </dgm:pt>
    <dgm:pt modelId="{32B4192A-7F36-4AA2-8697-8FC912099592}" type="pres">
      <dgm:prSet presAssocID="{BD72B6A5-34FA-4FD8-8A87-328443A96026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llar"/>
        </a:ext>
      </dgm:extLst>
    </dgm:pt>
    <dgm:pt modelId="{1D31BB14-C2F9-47F8-A406-85E3AA4F0F8B}" type="pres">
      <dgm:prSet presAssocID="{BD72B6A5-34FA-4FD8-8A87-328443A96026}" presName="spaceRect" presStyleCnt="0"/>
      <dgm:spPr/>
    </dgm:pt>
    <dgm:pt modelId="{F4B59ED8-4BFF-452D-A046-7807FDD49AC0}" type="pres">
      <dgm:prSet presAssocID="{BD72B6A5-34FA-4FD8-8A87-328443A96026}" presName="textRect" presStyleLbl="revTx" presStyleIdx="1" presStyleCnt="4">
        <dgm:presLayoutVars>
          <dgm:chMax val="1"/>
          <dgm:chPref val="1"/>
        </dgm:presLayoutVars>
      </dgm:prSet>
      <dgm:spPr/>
    </dgm:pt>
    <dgm:pt modelId="{37B16E42-497F-4E5E-A2B4-F4AD039577B1}" type="pres">
      <dgm:prSet presAssocID="{8954F950-8EED-4E13-B316-894BD7A7F98D}" presName="sibTrans" presStyleCnt="0"/>
      <dgm:spPr/>
    </dgm:pt>
    <dgm:pt modelId="{532FB7A6-863E-48FC-B23B-51FCD9A81BAE}" type="pres">
      <dgm:prSet presAssocID="{BEEAC798-77C9-47B1-906D-2661CD275E17}" presName="compNode" presStyleCnt="0"/>
      <dgm:spPr/>
    </dgm:pt>
    <dgm:pt modelId="{BDA65DB9-A51C-4B17-8AB1-83946011D857}" type="pres">
      <dgm:prSet presAssocID="{BEEAC798-77C9-47B1-906D-2661CD275E17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siness Growth"/>
        </a:ext>
      </dgm:extLst>
    </dgm:pt>
    <dgm:pt modelId="{211A83D9-FC8E-4F01-96CF-7525512E8C49}" type="pres">
      <dgm:prSet presAssocID="{BEEAC798-77C9-47B1-906D-2661CD275E17}" presName="spaceRect" presStyleCnt="0"/>
      <dgm:spPr/>
    </dgm:pt>
    <dgm:pt modelId="{4F0F1EC4-82F8-46F8-967F-22316A41EF33}" type="pres">
      <dgm:prSet presAssocID="{BEEAC798-77C9-47B1-906D-2661CD275E17}" presName="textRect" presStyleLbl="revTx" presStyleIdx="2" presStyleCnt="4">
        <dgm:presLayoutVars>
          <dgm:chMax val="1"/>
          <dgm:chPref val="1"/>
        </dgm:presLayoutVars>
      </dgm:prSet>
      <dgm:spPr/>
    </dgm:pt>
    <dgm:pt modelId="{878A4292-249F-48BF-81DA-55E74A71FFE2}" type="pres">
      <dgm:prSet presAssocID="{11D91DDF-0D89-483E-8B26-C192FA2BE618}" presName="sibTrans" presStyleCnt="0"/>
      <dgm:spPr/>
    </dgm:pt>
    <dgm:pt modelId="{50B6A481-3E87-4F77-898B-AF4D3868BA00}" type="pres">
      <dgm:prSet presAssocID="{A028CDF4-A1CF-441A-B61B-A645125890D9}" presName="compNode" presStyleCnt="0"/>
      <dgm:spPr/>
    </dgm:pt>
    <dgm:pt modelId="{5F30EBF7-E030-4A84-977A-382740B05EE3}" type="pres">
      <dgm:prSet presAssocID="{A028CDF4-A1CF-441A-B61B-A645125890D9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4DD037F9-44D8-4790-B7F7-8E9ECB255392}" type="pres">
      <dgm:prSet presAssocID="{A028CDF4-A1CF-441A-B61B-A645125890D9}" presName="spaceRect" presStyleCnt="0"/>
      <dgm:spPr/>
    </dgm:pt>
    <dgm:pt modelId="{200EFE41-9D46-48B7-8EAF-0EBC5E568971}" type="pres">
      <dgm:prSet presAssocID="{A028CDF4-A1CF-441A-B61B-A645125890D9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217E7B0E-66C8-4B64-8749-115455D16790}" srcId="{B6BC7598-8705-4919-80A3-858BE0F57918}" destId="{BD72B6A5-34FA-4FD8-8A87-328443A96026}" srcOrd="1" destOrd="0" parTransId="{0F75F7E7-271A-4938-A340-5D3E29B2F3CF}" sibTransId="{8954F950-8EED-4E13-B316-894BD7A7F98D}"/>
    <dgm:cxn modelId="{EC13F214-E592-47F7-BF45-DD3CE039334C}" srcId="{B6BC7598-8705-4919-80A3-858BE0F57918}" destId="{D2D16C67-D56C-4176-9717-8BCE30F63795}" srcOrd="0" destOrd="0" parTransId="{DDAAA7D5-3DEE-4193-A60F-1B887A10B6FE}" sibTransId="{3C701A6C-624A-4C9E-A8A0-54AEEF95C169}"/>
    <dgm:cxn modelId="{0D82F11A-2DE2-4F52-A906-CA093F31180F}" type="presOf" srcId="{B6BC7598-8705-4919-80A3-858BE0F57918}" destId="{853D0070-9805-4EB9-9DFB-D379706798B9}" srcOrd="0" destOrd="0" presId="urn:microsoft.com/office/officeart/2018/2/layout/IconLabelList"/>
    <dgm:cxn modelId="{334C9C23-93BE-4814-9EAB-1E5A6B8201EC}" type="presOf" srcId="{A028CDF4-A1CF-441A-B61B-A645125890D9}" destId="{200EFE41-9D46-48B7-8EAF-0EBC5E568971}" srcOrd="0" destOrd="0" presId="urn:microsoft.com/office/officeart/2018/2/layout/IconLabelList"/>
    <dgm:cxn modelId="{CC177932-E919-4BE1-9909-296E76A22D62}" srcId="{B6BC7598-8705-4919-80A3-858BE0F57918}" destId="{A028CDF4-A1CF-441A-B61B-A645125890D9}" srcOrd="3" destOrd="0" parTransId="{826E04C9-DA8B-48A8-85CB-34E403CFBBFC}" sibTransId="{8C454870-0DED-4FAF-BE3C-274D57711346}"/>
    <dgm:cxn modelId="{7CC72E89-F6B2-4FED-B2B4-219198CFEA11}" type="presOf" srcId="{BEEAC798-77C9-47B1-906D-2661CD275E17}" destId="{4F0F1EC4-82F8-46F8-967F-22316A41EF33}" srcOrd="0" destOrd="0" presId="urn:microsoft.com/office/officeart/2018/2/layout/IconLabelList"/>
    <dgm:cxn modelId="{C00388AC-0609-4693-B5FA-177EB656A685}" type="presOf" srcId="{D2D16C67-D56C-4176-9717-8BCE30F63795}" destId="{AC97FFB8-9B85-41EA-9AC8-621AEAFB9D64}" srcOrd="0" destOrd="0" presId="urn:microsoft.com/office/officeart/2018/2/layout/IconLabelList"/>
    <dgm:cxn modelId="{E38BE3E8-FCE3-457D-AB78-31B2E2539C15}" type="presOf" srcId="{BD72B6A5-34FA-4FD8-8A87-328443A96026}" destId="{F4B59ED8-4BFF-452D-A046-7807FDD49AC0}" srcOrd="0" destOrd="0" presId="urn:microsoft.com/office/officeart/2018/2/layout/IconLabelList"/>
    <dgm:cxn modelId="{7EBE98F4-FFB3-4538-A37A-431C978443A9}" srcId="{B6BC7598-8705-4919-80A3-858BE0F57918}" destId="{BEEAC798-77C9-47B1-906D-2661CD275E17}" srcOrd="2" destOrd="0" parTransId="{53F86D1D-62CD-4F29-B964-DF4196FE15C4}" sibTransId="{11D91DDF-0D89-483E-8B26-C192FA2BE618}"/>
    <dgm:cxn modelId="{9E611F19-E92D-4811-BE7D-EBC8B9339D85}" type="presParOf" srcId="{853D0070-9805-4EB9-9DFB-D379706798B9}" destId="{48FFFAE6-F3E6-49E2-9CAE-284C80AB5C2D}" srcOrd="0" destOrd="0" presId="urn:microsoft.com/office/officeart/2018/2/layout/IconLabelList"/>
    <dgm:cxn modelId="{042645EF-FCF8-4A18-BDD6-6373B504A080}" type="presParOf" srcId="{48FFFAE6-F3E6-49E2-9CAE-284C80AB5C2D}" destId="{3690924D-5FD3-4BEE-B2E6-9C76EB0B4F7B}" srcOrd="0" destOrd="0" presId="urn:microsoft.com/office/officeart/2018/2/layout/IconLabelList"/>
    <dgm:cxn modelId="{21128E2F-EB47-445C-AF29-BDB821AE44BE}" type="presParOf" srcId="{48FFFAE6-F3E6-49E2-9CAE-284C80AB5C2D}" destId="{6E84E559-35B0-472E-A927-D0B357E65B49}" srcOrd="1" destOrd="0" presId="urn:microsoft.com/office/officeart/2018/2/layout/IconLabelList"/>
    <dgm:cxn modelId="{E7521A82-BF05-46DC-BCA2-A2E40A344A4D}" type="presParOf" srcId="{48FFFAE6-F3E6-49E2-9CAE-284C80AB5C2D}" destId="{AC97FFB8-9B85-41EA-9AC8-621AEAFB9D64}" srcOrd="2" destOrd="0" presId="urn:microsoft.com/office/officeart/2018/2/layout/IconLabelList"/>
    <dgm:cxn modelId="{76156E42-829E-4544-869E-250D07A5F8BD}" type="presParOf" srcId="{853D0070-9805-4EB9-9DFB-D379706798B9}" destId="{40FCC275-41B1-4C0A-AC35-E5D83FB160D6}" srcOrd="1" destOrd="0" presId="urn:microsoft.com/office/officeart/2018/2/layout/IconLabelList"/>
    <dgm:cxn modelId="{D8BD5BE1-F402-4414-B992-34C3EA4A7DF4}" type="presParOf" srcId="{853D0070-9805-4EB9-9DFB-D379706798B9}" destId="{9F4EAEE5-C600-42C8-8EE4-577731290D91}" srcOrd="2" destOrd="0" presId="urn:microsoft.com/office/officeart/2018/2/layout/IconLabelList"/>
    <dgm:cxn modelId="{677EAADD-6207-4125-A14C-AA5484FFD4B6}" type="presParOf" srcId="{9F4EAEE5-C600-42C8-8EE4-577731290D91}" destId="{32B4192A-7F36-4AA2-8697-8FC912099592}" srcOrd="0" destOrd="0" presId="urn:microsoft.com/office/officeart/2018/2/layout/IconLabelList"/>
    <dgm:cxn modelId="{5CD8CF7B-2248-4B32-99D9-44B2DF222EA1}" type="presParOf" srcId="{9F4EAEE5-C600-42C8-8EE4-577731290D91}" destId="{1D31BB14-C2F9-47F8-A406-85E3AA4F0F8B}" srcOrd="1" destOrd="0" presId="urn:microsoft.com/office/officeart/2018/2/layout/IconLabelList"/>
    <dgm:cxn modelId="{522AB7C7-7BAC-4ACB-87A9-B3D7B60B9CBC}" type="presParOf" srcId="{9F4EAEE5-C600-42C8-8EE4-577731290D91}" destId="{F4B59ED8-4BFF-452D-A046-7807FDD49AC0}" srcOrd="2" destOrd="0" presId="urn:microsoft.com/office/officeart/2018/2/layout/IconLabelList"/>
    <dgm:cxn modelId="{1498BB04-C2A3-4F0A-A205-57EB0248968E}" type="presParOf" srcId="{853D0070-9805-4EB9-9DFB-D379706798B9}" destId="{37B16E42-497F-4E5E-A2B4-F4AD039577B1}" srcOrd="3" destOrd="0" presId="urn:microsoft.com/office/officeart/2018/2/layout/IconLabelList"/>
    <dgm:cxn modelId="{AE482323-DDC9-42F7-B148-711FB7B13AC3}" type="presParOf" srcId="{853D0070-9805-4EB9-9DFB-D379706798B9}" destId="{532FB7A6-863E-48FC-B23B-51FCD9A81BAE}" srcOrd="4" destOrd="0" presId="urn:microsoft.com/office/officeart/2018/2/layout/IconLabelList"/>
    <dgm:cxn modelId="{77476F27-FF22-426E-A313-C4885F8F8576}" type="presParOf" srcId="{532FB7A6-863E-48FC-B23B-51FCD9A81BAE}" destId="{BDA65DB9-A51C-4B17-8AB1-83946011D857}" srcOrd="0" destOrd="0" presId="urn:microsoft.com/office/officeart/2018/2/layout/IconLabelList"/>
    <dgm:cxn modelId="{D566A395-90E1-402C-8B2A-1A62B5854551}" type="presParOf" srcId="{532FB7A6-863E-48FC-B23B-51FCD9A81BAE}" destId="{211A83D9-FC8E-4F01-96CF-7525512E8C49}" srcOrd="1" destOrd="0" presId="urn:microsoft.com/office/officeart/2018/2/layout/IconLabelList"/>
    <dgm:cxn modelId="{16062849-B273-4B63-B833-9A5653B3FACC}" type="presParOf" srcId="{532FB7A6-863E-48FC-B23B-51FCD9A81BAE}" destId="{4F0F1EC4-82F8-46F8-967F-22316A41EF33}" srcOrd="2" destOrd="0" presId="urn:microsoft.com/office/officeart/2018/2/layout/IconLabelList"/>
    <dgm:cxn modelId="{3BA01CC3-5F54-478B-871A-6015A1769FBE}" type="presParOf" srcId="{853D0070-9805-4EB9-9DFB-D379706798B9}" destId="{878A4292-249F-48BF-81DA-55E74A71FFE2}" srcOrd="5" destOrd="0" presId="urn:microsoft.com/office/officeart/2018/2/layout/IconLabelList"/>
    <dgm:cxn modelId="{15D94C0E-2CFF-46EC-96F7-966088C7D438}" type="presParOf" srcId="{853D0070-9805-4EB9-9DFB-D379706798B9}" destId="{50B6A481-3E87-4F77-898B-AF4D3868BA00}" srcOrd="6" destOrd="0" presId="urn:microsoft.com/office/officeart/2018/2/layout/IconLabelList"/>
    <dgm:cxn modelId="{A71FEC6B-3134-4BCE-80C4-BAED13EAF281}" type="presParOf" srcId="{50B6A481-3E87-4F77-898B-AF4D3868BA00}" destId="{5F30EBF7-E030-4A84-977A-382740B05EE3}" srcOrd="0" destOrd="0" presId="urn:microsoft.com/office/officeart/2018/2/layout/IconLabelList"/>
    <dgm:cxn modelId="{54C2764F-0095-41D8-8EFD-3014D1BCA2DD}" type="presParOf" srcId="{50B6A481-3E87-4F77-898B-AF4D3868BA00}" destId="{4DD037F9-44D8-4790-B7F7-8E9ECB255392}" srcOrd="1" destOrd="0" presId="urn:microsoft.com/office/officeart/2018/2/layout/IconLabelList"/>
    <dgm:cxn modelId="{04780735-84DD-421B-9BA4-B66F55BC80E3}" type="presParOf" srcId="{50B6A481-3E87-4F77-898B-AF4D3868BA00}" destId="{200EFE41-9D46-48B7-8EAF-0EBC5E568971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90924D-5FD3-4BEE-B2E6-9C76EB0B4F7B}">
      <dsp:nvSpPr>
        <dsp:cNvPr id="0" name=""/>
        <dsp:cNvSpPr/>
      </dsp:nvSpPr>
      <dsp:spPr>
        <a:xfrm>
          <a:off x="1138979" y="819678"/>
          <a:ext cx="932563" cy="93256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C97FFB8-9B85-41EA-9AC8-621AEAFB9D64}">
      <dsp:nvSpPr>
        <dsp:cNvPr id="0" name=""/>
        <dsp:cNvSpPr/>
      </dsp:nvSpPr>
      <dsp:spPr>
        <a:xfrm>
          <a:off x="569079" y="2159159"/>
          <a:ext cx="2072362" cy="137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BO" sz="1100" kern="1200"/>
            <a:t>- Es necesario una buena distribución de los recursos para todas las personas, así satisfacer las necesidades de las personas. Aunque es bien sabido que Los bienes y servicios son insuficientes para colmar todos los deseos y necesidades de los mismos.</a:t>
          </a:r>
          <a:r>
            <a:rPr lang="en-US" sz="1100" kern="1200"/>
            <a:t> </a:t>
          </a:r>
        </a:p>
      </dsp:txBody>
      <dsp:txXfrm>
        <a:off x="569079" y="2159159"/>
        <a:ext cx="2072362" cy="1372500"/>
      </dsp:txXfrm>
    </dsp:sp>
    <dsp:sp modelId="{32B4192A-7F36-4AA2-8697-8FC912099592}">
      <dsp:nvSpPr>
        <dsp:cNvPr id="0" name=""/>
        <dsp:cNvSpPr/>
      </dsp:nvSpPr>
      <dsp:spPr>
        <a:xfrm>
          <a:off x="3574005" y="819678"/>
          <a:ext cx="932563" cy="93256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B59ED8-4BFF-452D-A046-7807FDD49AC0}">
      <dsp:nvSpPr>
        <dsp:cNvPr id="0" name=""/>
        <dsp:cNvSpPr/>
      </dsp:nvSpPr>
      <dsp:spPr>
        <a:xfrm>
          <a:off x="3004105" y="2159159"/>
          <a:ext cx="2072362" cy="137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BO" sz="1100" kern="1200"/>
            <a:t>- Incrementar las superficies y las producciones actuales y de diversificación, en función de la demanda interna y externa.</a:t>
          </a:r>
          <a:r>
            <a:rPr lang="en-US" sz="1100" kern="1200"/>
            <a:t> </a:t>
          </a:r>
        </a:p>
      </dsp:txBody>
      <dsp:txXfrm>
        <a:off x="3004105" y="2159159"/>
        <a:ext cx="2072362" cy="1372500"/>
      </dsp:txXfrm>
    </dsp:sp>
    <dsp:sp modelId="{BDA65DB9-A51C-4B17-8AB1-83946011D857}">
      <dsp:nvSpPr>
        <dsp:cNvPr id="0" name=""/>
        <dsp:cNvSpPr/>
      </dsp:nvSpPr>
      <dsp:spPr>
        <a:xfrm>
          <a:off x="6009031" y="819678"/>
          <a:ext cx="932563" cy="93256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F0F1EC4-82F8-46F8-967F-22316A41EF33}">
      <dsp:nvSpPr>
        <dsp:cNvPr id="0" name=""/>
        <dsp:cNvSpPr/>
      </dsp:nvSpPr>
      <dsp:spPr>
        <a:xfrm>
          <a:off x="5439131" y="2159159"/>
          <a:ext cx="2072362" cy="137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BO" sz="1100" kern="1200"/>
            <a:t>- Aumentar y diversificar los mercados externos</a:t>
          </a:r>
          <a:r>
            <a:rPr lang="en-US" sz="1100" kern="1200"/>
            <a:t>. </a:t>
          </a:r>
        </a:p>
      </dsp:txBody>
      <dsp:txXfrm>
        <a:off x="5439131" y="2159159"/>
        <a:ext cx="2072362" cy="1372500"/>
      </dsp:txXfrm>
    </dsp:sp>
    <dsp:sp modelId="{5F30EBF7-E030-4A84-977A-382740B05EE3}">
      <dsp:nvSpPr>
        <dsp:cNvPr id="0" name=""/>
        <dsp:cNvSpPr/>
      </dsp:nvSpPr>
      <dsp:spPr>
        <a:xfrm>
          <a:off x="8444057" y="819678"/>
          <a:ext cx="932563" cy="93256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0EFE41-9D46-48B7-8EAF-0EBC5E568971}">
      <dsp:nvSpPr>
        <dsp:cNvPr id="0" name=""/>
        <dsp:cNvSpPr/>
      </dsp:nvSpPr>
      <dsp:spPr>
        <a:xfrm>
          <a:off x="7874157" y="2159159"/>
          <a:ext cx="2072362" cy="137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BO" sz="1100" kern="1200"/>
            <a:t>Estabilidad de precios.</a:t>
          </a:r>
          <a:r>
            <a:rPr lang="en-US" sz="1100" kern="1200"/>
            <a:t> </a:t>
          </a:r>
        </a:p>
      </dsp:txBody>
      <dsp:txXfrm>
        <a:off x="7874157" y="2159159"/>
        <a:ext cx="2072362" cy="13725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E4C83-F26F-42F9-A66B-A4160F6B7C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E481B85-AC9B-4C43-BAFE-3D6016A605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FF046E-23D6-46D2-8077-767DB1E750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006B6D-4892-423F-A968-827B7EC7F8E5}" type="datetimeFigureOut">
              <a:rPr lang="en-US" smtClean="0"/>
              <a:t>8/5/2022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7482E0-B748-4E22-89D7-C6E477CF2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9F8230-6D18-40F1-BA66-8F1C1F127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73A04-9760-4B63-BFE8-5873A5CE2CD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1188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EF2F2-9D42-45DA-84B5-4E4FB3904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76AC52A-B39D-4090-BB1F-3F261EA300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54F431-C341-4BE1-A718-2223E43281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006B6D-4892-423F-A968-827B7EC7F8E5}" type="datetimeFigureOut">
              <a:rPr lang="en-US" smtClean="0"/>
              <a:t>8/5/2022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7B174E-6467-4199-80F0-A6638F5DD8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99CFA3-4790-4F89-954A-C7CBE66B4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73A04-9760-4B63-BFE8-5873A5CE2CD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2118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542BFD7-BE05-496F-AEA5-19F4B863433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60FD582-608E-4DC4-AE23-6497DA4FFD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68B796-0F1B-40FB-8FAD-44BD192A73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006B6D-4892-423F-A968-827B7EC7F8E5}" type="datetimeFigureOut">
              <a:rPr lang="en-US" smtClean="0"/>
              <a:t>8/5/2022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CE27E2-AA66-49E2-A2E0-468BDA3C8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BADAEA-7B87-42E2-B84F-AF652A1B1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73A04-9760-4B63-BFE8-5873A5CE2CD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3203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B7574B-37C6-406F-A421-8121ABFE94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05C821-128D-4866-9DCE-8E3102A8DD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1694F3-0E98-4EC3-A899-108EC5E976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006B6D-4892-423F-A968-827B7EC7F8E5}" type="datetimeFigureOut">
              <a:rPr lang="en-US" smtClean="0"/>
              <a:t>8/5/2022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4BE191-602F-4127-B73B-AFF9F8A26A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77458B-906E-4C60-AF03-02340DBC7B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73A04-9760-4B63-BFE8-5873A5CE2CD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943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8258E-68A5-4917-ACDB-64EF4F59DA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D8961B-7244-47B6-88B9-FA2DBB83C6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558E4B-13D5-4D3B-9F39-654AE3CD2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006B6D-4892-423F-A968-827B7EC7F8E5}" type="datetimeFigureOut">
              <a:rPr lang="en-US" smtClean="0"/>
              <a:t>8/5/2022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E191EE-A643-4BD6-BAED-C7FF229722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DEE89D-5F0F-4E64-9B25-6309BD5AC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73A04-9760-4B63-BFE8-5873A5CE2CD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4449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2C208-F8EF-48B2-BB31-3D73DB4C8F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64E08F-B53F-4530-976D-B392D5C34E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D8A831-08FF-4140-A8D1-E676D43798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0FFD63-9488-4F1F-AEE9-1ECD9D7EA3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006B6D-4892-423F-A968-827B7EC7F8E5}" type="datetimeFigureOut">
              <a:rPr lang="en-US" smtClean="0"/>
              <a:t>8/5/2022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056AE0-345C-484C-9D52-398D8F732D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B33717-31C4-4D52-B8BF-96CECBF01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73A04-9760-4B63-BFE8-5873A5CE2CD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5992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C31104-18A7-4605-811B-97761FEA6C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803521-5BD8-4ED3-A847-D62900A7CB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09A0D7-6E5E-4544-8C38-E104F50291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865DED6-7599-480D-8BA0-88B7DB024D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ED98E89-ABF4-41CD-B962-DB2505DE281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EB9EEB7-F92E-4E20-A180-075D089AD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006B6D-4892-423F-A968-827B7EC7F8E5}" type="datetimeFigureOut">
              <a:rPr lang="en-US" smtClean="0"/>
              <a:t>8/5/2022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A027841-17EA-4774-A44C-A5E7091631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2E38BCE-2A6F-41A2-974A-E91F91E0E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73A04-9760-4B63-BFE8-5873A5CE2CD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9406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70E2F-98A6-497D-A501-59D0EBDB93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A252996-6C26-4D39-8879-520BA92096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006B6D-4892-423F-A968-827B7EC7F8E5}" type="datetimeFigureOut">
              <a:rPr lang="en-US" smtClean="0"/>
              <a:t>8/5/2022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069D84-E347-4373-9934-FECE5D12D2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F06752-3792-4B3D-9324-DDF3CE2D88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73A04-9760-4B63-BFE8-5873A5CE2CD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4072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0125316-8CAA-4DEE-AFA7-8EAD1999B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006B6D-4892-423F-A968-827B7EC7F8E5}" type="datetimeFigureOut">
              <a:rPr lang="en-US" smtClean="0"/>
              <a:t>8/5/2022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3D118F2-E5FF-4AB7-B65A-F63DE0DFB2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8EDC1E-5C8B-4E7B-ACC2-204DF64856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73A04-9760-4B63-BFE8-5873A5CE2CD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6511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C3B474-94C2-4977-B075-617A83BDB8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1FC008-1949-45D7-9114-613F8E6D7D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205CB3-6B16-4755-9468-27069EBE9D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BF66A4-88EC-47F9-9200-A18DF2FE68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006B6D-4892-423F-A968-827B7EC7F8E5}" type="datetimeFigureOut">
              <a:rPr lang="en-US" smtClean="0"/>
              <a:t>8/5/2022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5E4565-BAAE-47B3-A9EE-F126A8C886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027C08-AB93-4181-9A70-041442C634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73A04-9760-4B63-BFE8-5873A5CE2CD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0324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F6C88-C667-4A42-9986-ED9601C88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AC3D730-34E7-4810-8EEB-B59222C5C61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CC6284-80FF-4498-B14F-D1769EEF24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19FEEE-BAB0-4BD6-99FC-06F08D744E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006B6D-4892-423F-A968-827B7EC7F8E5}" type="datetimeFigureOut">
              <a:rPr lang="en-US" smtClean="0"/>
              <a:t>8/5/2022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20F126-45BB-4FB0-9D75-4C3A1F5160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0958B0-C108-40D2-80B4-BD8331878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73A04-9760-4B63-BFE8-5873A5CE2CD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9114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8FED5CC-41D5-402D-B83C-C2BF446D36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91DE85-2423-43EB-B5D2-2745D782F9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F7DBDA-72EA-4B0B-A1FF-9E483BC86C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006B6D-4892-423F-A968-827B7EC7F8E5}" type="datetimeFigureOut">
              <a:rPr lang="en-US" smtClean="0"/>
              <a:t>8/5/2022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C11C80-1879-4163-9577-0CFDFC8C24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D1FA26-F8DB-4838-B3A7-9CBBB51291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873A04-9760-4B63-BFE8-5873A5CE2CD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7994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" name="Group 151">
            <a:extLst>
              <a:ext uri="{FF2B5EF4-FFF2-40B4-BE49-F238E27FC236}">
                <a16:creationId xmlns:a16="http://schemas.microsoft.com/office/drawing/2014/main" id="{A266CD30-9A7F-4D6A-A029-3A51DD2AF8B2}"/>
              </a:ext>
            </a:extLst>
          </p:cNvPr>
          <p:cNvGrpSpPr/>
          <p:nvPr/>
        </p:nvGrpSpPr>
        <p:grpSpPr>
          <a:xfrm>
            <a:off x="4027913" y="335454"/>
            <a:ext cx="6532531" cy="6219443"/>
            <a:chOff x="3884720" y="358137"/>
            <a:chExt cx="6303618" cy="6212385"/>
          </a:xfrm>
        </p:grpSpPr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F67EB4AE-3CDD-47DE-9680-BBB683C5E4B4}"/>
                </a:ext>
              </a:extLst>
            </p:cNvPr>
            <p:cNvSpPr txBox="1"/>
            <p:nvPr/>
          </p:nvSpPr>
          <p:spPr>
            <a:xfrm>
              <a:off x="3884720" y="358137"/>
              <a:ext cx="4954129" cy="15678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Tw Cen MT" panose="020B0602020104020603" pitchFamily="34" charset="0"/>
                </a:rPr>
                <a:t>FUNDAMENTOS</a:t>
              </a:r>
            </a:p>
            <a:p>
              <a:r>
                <a:rPr lang="en-US" sz="4800" b="1">
                  <a:solidFill>
                    <a:srgbClr val="FF5969"/>
                  </a:solidFill>
                  <a:latin typeface="Tw Cen MT" panose="020B0602020104020603" pitchFamily="34" charset="0"/>
                </a:rPr>
                <a:t>DE LA ECONOMIA</a:t>
              </a:r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99B1A946-7E74-49B3-AB6D-A32555364812}"/>
                </a:ext>
              </a:extLst>
            </p:cNvPr>
            <p:cNvSpPr txBox="1"/>
            <p:nvPr/>
          </p:nvSpPr>
          <p:spPr>
            <a:xfrm>
              <a:off x="3989590" y="5002643"/>
              <a:ext cx="6198748" cy="15678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Tw Cen MT" panose="020B0602020104020603" pitchFamily="34" charset="0"/>
                </a:rPr>
                <a:t>VICTOR MANUEL CACERES PACO</a:t>
              </a:r>
            </a:p>
            <a:p>
              <a:r>
                <a:rPr lang="en-US" sz="320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Tw Cen MT" panose="020B0602020104020603" pitchFamily="34" charset="0"/>
                </a:rPr>
                <a:t>ALISON JHANINA RODRIGUEZ</a:t>
              </a:r>
            </a:p>
            <a:p>
              <a:r>
                <a:rPr lang="en-US" sz="320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Tw Cen MT" panose="020B0602020104020603" pitchFamily="34" charset="0"/>
                </a:rPr>
                <a:t>LEONARDO R.EGUINO VAZQUES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EA36CD1-A232-45C6-81D0-FF676E79B61E}"/>
              </a:ext>
            </a:extLst>
          </p:cNvPr>
          <p:cNvGrpSpPr/>
          <p:nvPr/>
        </p:nvGrpSpPr>
        <p:grpSpPr>
          <a:xfrm>
            <a:off x="-8917214" y="0"/>
            <a:ext cx="13073742" cy="6858000"/>
            <a:chOff x="-1030514" y="0"/>
            <a:chExt cx="13073742" cy="6858000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11D4488-BEEE-4523-BF4A-73C4C95CCD2B}"/>
                </a:ext>
              </a:extLst>
            </p:cNvPr>
            <p:cNvSpPr/>
            <p:nvPr/>
          </p:nvSpPr>
          <p:spPr>
            <a:xfrm>
              <a:off x="-1030514" y="0"/>
              <a:ext cx="1219200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E278C53F-B948-4E20-B061-EB63FF9E5B5F}"/>
                </a:ext>
              </a:extLst>
            </p:cNvPr>
            <p:cNvSpPr/>
            <p:nvPr/>
          </p:nvSpPr>
          <p:spPr>
            <a:xfrm>
              <a:off x="10609943" y="2732314"/>
              <a:ext cx="551543" cy="1393371"/>
            </a:xfrm>
            <a:prstGeom prst="rect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91E323B-6F3E-475A-A5A7-E80446AEA28C}"/>
                </a:ext>
              </a:extLst>
            </p:cNvPr>
            <p:cNvSpPr txBox="1"/>
            <p:nvPr/>
          </p:nvSpPr>
          <p:spPr>
            <a:xfrm rot="16200000">
              <a:off x="9840685" y="3136611"/>
              <a:ext cx="209005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>
                  <a:solidFill>
                    <a:srgbClr val="F0EEF0"/>
                  </a:solidFill>
                  <a:latin typeface="Montserrat" panose="02000505000000020004" pitchFamily="2" charset="0"/>
                </a:rPr>
                <a:t>ECO</a:t>
              </a:r>
            </a:p>
          </p:txBody>
        </p:sp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id="{6F9AD1C9-B71A-4D8D-8F52-77292535D056}"/>
                </a:ext>
              </a:extLst>
            </p:cNvPr>
            <p:cNvSpPr/>
            <p:nvPr/>
          </p:nvSpPr>
          <p:spPr>
            <a:xfrm rot="5400000">
              <a:off x="10412186" y="2988127"/>
              <a:ext cx="2380342" cy="881743"/>
            </a:xfrm>
            <a:prstGeom prst="triangl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847FD0F2-D510-483A-8F91-AA7737C223BD}"/>
              </a:ext>
            </a:extLst>
          </p:cNvPr>
          <p:cNvGrpSpPr/>
          <p:nvPr/>
        </p:nvGrpSpPr>
        <p:grpSpPr>
          <a:xfrm>
            <a:off x="-9470858" y="0"/>
            <a:ext cx="12208615" cy="6858000"/>
            <a:chOff x="-1030514" y="0"/>
            <a:chExt cx="12208615" cy="6858000"/>
          </a:xfrm>
        </p:grpSpPr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71883E71-270A-4B7A-A6F1-8D930DCFAE74}"/>
                </a:ext>
              </a:extLst>
            </p:cNvPr>
            <p:cNvSpPr/>
            <p:nvPr/>
          </p:nvSpPr>
          <p:spPr>
            <a:xfrm>
              <a:off x="-1030514" y="0"/>
              <a:ext cx="1219200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6CD52B85-063B-4CBC-8CDA-A7F94686F31D}"/>
                </a:ext>
              </a:extLst>
            </p:cNvPr>
            <p:cNvSpPr/>
            <p:nvPr/>
          </p:nvSpPr>
          <p:spPr>
            <a:xfrm>
              <a:off x="10609943" y="2732314"/>
              <a:ext cx="551543" cy="1393371"/>
            </a:xfrm>
            <a:prstGeom prst="rect">
              <a:avLst/>
            </a:prstGeom>
            <a:solidFill>
              <a:srgbClr val="52C9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7CB3F559-D59C-4B04-8E4F-FF9B852686E5}"/>
                </a:ext>
              </a:extLst>
            </p:cNvPr>
            <p:cNvSpPr txBox="1"/>
            <p:nvPr/>
          </p:nvSpPr>
          <p:spPr>
            <a:xfrm rot="16200000">
              <a:off x="9840685" y="3136611"/>
              <a:ext cx="209005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>
                  <a:solidFill>
                    <a:srgbClr val="F0EEF0"/>
                  </a:solidFill>
                  <a:latin typeface="Montserrat" panose="02000505000000020004" pitchFamily="2" charset="0"/>
                </a:rPr>
                <a:t>INT</a:t>
              </a:r>
            </a:p>
          </p:txBody>
        </p:sp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8BC03B54-306A-49D5-83B2-3AF41A37C718}"/>
              </a:ext>
            </a:extLst>
          </p:cNvPr>
          <p:cNvGrpSpPr/>
          <p:nvPr/>
        </p:nvGrpSpPr>
        <p:grpSpPr>
          <a:xfrm>
            <a:off x="-10022401" y="0"/>
            <a:ext cx="12208615" cy="6858000"/>
            <a:chOff x="-1030514" y="0"/>
            <a:chExt cx="12208615" cy="6858000"/>
          </a:xfrm>
        </p:grpSpPr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CEFA7B59-6C33-4D92-B710-A74B87EF968C}"/>
                </a:ext>
              </a:extLst>
            </p:cNvPr>
            <p:cNvSpPr/>
            <p:nvPr/>
          </p:nvSpPr>
          <p:spPr>
            <a:xfrm>
              <a:off x="-1030514" y="0"/>
              <a:ext cx="1219200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F4124761-4256-49BB-BF1D-57354FAECE8E}"/>
                </a:ext>
              </a:extLst>
            </p:cNvPr>
            <p:cNvSpPr/>
            <p:nvPr/>
          </p:nvSpPr>
          <p:spPr>
            <a:xfrm>
              <a:off x="10609943" y="2732314"/>
              <a:ext cx="551543" cy="1393371"/>
            </a:xfrm>
            <a:prstGeom prst="rect">
              <a:avLst/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56B62F16-A36A-44C0-BA78-7A19E2AFAA7B}"/>
                </a:ext>
              </a:extLst>
            </p:cNvPr>
            <p:cNvSpPr txBox="1"/>
            <p:nvPr/>
          </p:nvSpPr>
          <p:spPr>
            <a:xfrm rot="16200000">
              <a:off x="9840685" y="3136611"/>
              <a:ext cx="209005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>
                  <a:solidFill>
                    <a:srgbClr val="F0EEF0"/>
                  </a:solidFill>
                  <a:latin typeface="Montserrat" panose="02000505000000020004" pitchFamily="2" charset="0"/>
                </a:rPr>
                <a:t>MAR</a:t>
              </a:r>
            </a:p>
          </p:txBody>
        </p: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AE25AB36-846C-42D8-836F-5E3B6C4CC70C}"/>
              </a:ext>
            </a:extLst>
          </p:cNvPr>
          <p:cNvGrpSpPr/>
          <p:nvPr/>
        </p:nvGrpSpPr>
        <p:grpSpPr>
          <a:xfrm>
            <a:off x="-10555422" y="0"/>
            <a:ext cx="12208615" cy="6858000"/>
            <a:chOff x="-1030514" y="0"/>
            <a:chExt cx="12208615" cy="6858000"/>
          </a:xfrm>
        </p:grpSpPr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D933D379-7D7A-4103-8EEC-86CB419CCA04}"/>
                </a:ext>
              </a:extLst>
            </p:cNvPr>
            <p:cNvSpPr/>
            <p:nvPr/>
          </p:nvSpPr>
          <p:spPr>
            <a:xfrm>
              <a:off x="-1030514" y="0"/>
              <a:ext cx="1219200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85F552E9-C736-4147-9D2B-F630E7BFDA09}"/>
                </a:ext>
              </a:extLst>
            </p:cNvPr>
            <p:cNvSpPr/>
            <p:nvPr/>
          </p:nvSpPr>
          <p:spPr>
            <a:xfrm>
              <a:off x="10609943" y="2732314"/>
              <a:ext cx="551543" cy="1393371"/>
            </a:xfrm>
            <a:prstGeom prst="rect">
              <a:avLst/>
            </a:pr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30E3DE91-679B-449F-9E4A-47DB7E37F00F}"/>
                </a:ext>
              </a:extLst>
            </p:cNvPr>
            <p:cNvSpPr txBox="1"/>
            <p:nvPr/>
          </p:nvSpPr>
          <p:spPr>
            <a:xfrm rot="16200000">
              <a:off x="9840685" y="3136611"/>
              <a:ext cx="2090057" cy="584775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sz="3200" b="1">
                  <a:solidFill>
                    <a:srgbClr val="F0EEF0"/>
                  </a:solidFill>
                  <a:latin typeface="Montserrat"/>
                </a:rPr>
                <a:t>1</a:t>
              </a:r>
            </a:p>
          </p:txBody>
        </p:sp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B2FD9D88-D674-4439-96F8-D1A63372FE54}"/>
              </a:ext>
            </a:extLst>
          </p:cNvPr>
          <p:cNvGrpSpPr/>
          <p:nvPr/>
        </p:nvGrpSpPr>
        <p:grpSpPr>
          <a:xfrm>
            <a:off x="-11113074" y="0"/>
            <a:ext cx="12208615" cy="6858000"/>
            <a:chOff x="-1030514" y="0"/>
            <a:chExt cx="12208615" cy="6858000"/>
          </a:xfrm>
        </p:grpSpPr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C9DA9384-3839-493B-B3B7-E30AB3AF2814}"/>
                </a:ext>
              </a:extLst>
            </p:cNvPr>
            <p:cNvSpPr/>
            <p:nvPr/>
          </p:nvSpPr>
          <p:spPr>
            <a:xfrm>
              <a:off x="-1030514" y="0"/>
              <a:ext cx="1219200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A7BCA08D-F774-4814-9CC5-4D1C40BB4620}"/>
                </a:ext>
              </a:extLst>
            </p:cNvPr>
            <p:cNvSpPr/>
            <p:nvPr/>
          </p:nvSpPr>
          <p:spPr>
            <a:xfrm>
              <a:off x="10609943" y="2732314"/>
              <a:ext cx="551543" cy="1393371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2D833802-FE42-4DB9-B5F4-49047D81749B}"/>
                </a:ext>
              </a:extLst>
            </p:cNvPr>
            <p:cNvSpPr txBox="1"/>
            <p:nvPr/>
          </p:nvSpPr>
          <p:spPr>
            <a:xfrm rot="16200000">
              <a:off x="9840685" y="3136611"/>
              <a:ext cx="2090057" cy="584775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sz="3200" b="1">
                  <a:solidFill>
                    <a:srgbClr val="F0EEF0"/>
                  </a:solidFill>
                  <a:latin typeface="Montserrat" panose="02000505000000020004" pitchFamily="2" charset="0"/>
                </a:rPr>
                <a:t>2</a:t>
              </a:r>
            </a:p>
          </p:txBody>
        </p:sp>
      </p:grp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E3CE75EA-170E-4EB3-ADEB-1166EAC40739}"/>
              </a:ext>
            </a:extLst>
          </p:cNvPr>
          <p:cNvGrpSpPr/>
          <p:nvPr/>
        </p:nvGrpSpPr>
        <p:grpSpPr>
          <a:xfrm>
            <a:off x="-11658506" y="0"/>
            <a:ext cx="12208615" cy="6858000"/>
            <a:chOff x="-1030514" y="0"/>
            <a:chExt cx="12208615" cy="6858000"/>
          </a:xfrm>
        </p:grpSpPr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1A5DCC23-4EAA-4F6E-96F0-5B2AE8EA2086}"/>
                </a:ext>
              </a:extLst>
            </p:cNvPr>
            <p:cNvSpPr/>
            <p:nvPr/>
          </p:nvSpPr>
          <p:spPr>
            <a:xfrm>
              <a:off x="-1030514" y="0"/>
              <a:ext cx="1219200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42EFF607-D6E5-45EC-A5F4-AC0E1E2BC1F7}"/>
                </a:ext>
              </a:extLst>
            </p:cNvPr>
            <p:cNvSpPr/>
            <p:nvPr/>
          </p:nvSpPr>
          <p:spPr>
            <a:xfrm>
              <a:off x="10609943" y="2732314"/>
              <a:ext cx="551543" cy="1393371"/>
            </a:xfrm>
            <a:prstGeom prst="rect">
              <a:avLst/>
            </a:pr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A7C3CBFD-5EA5-4686-8172-81F4AEE81929}"/>
                </a:ext>
              </a:extLst>
            </p:cNvPr>
            <p:cNvSpPr txBox="1"/>
            <p:nvPr/>
          </p:nvSpPr>
          <p:spPr>
            <a:xfrm rot="16200000">
              <a:off x="9840685" y="3136611"/>
              <a:ext cx="209005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>
                  <a:solidFill>
                    <a:srgbClr val="F0EEF0"/>
                  </a:solidFill>
                  <a:latin typeface="Montserrat" panose="02000505000000020004" pitchFamily="2" charset="0"/>
                </a:rPr>
                <a:t>CON</a:t>
              </a:r>
            </a:p>
          </p:txBody>
        </p:sp>
      </p:grpSp>
      <p:sp>
        <p:nvSpPr>
          <p:cNvPr id="51" name="TextBox 153">
            <a:extLst>
              <a:ext uri="{FF2B5EF4-FFF2-40B4-BE49-F238E27FC236}">
                <a16:creationId xmlns:a16="http://schemas.microsoft.com/office/drawing/2014/main" id="{6D165397-A91B-4931-8654-CA9B08C0B81F}"/>
              </a:ext>
            </a:extLst>
          </p:cNvPr>
          <p:cNvSpPr txBox="1"/>
          <p:nvPr/>
        </p:nvSpPr>
        <p:spPr>
          <a:xfrm>
            <a:off x="4043341" y="4302990"/>
            <a:ext cx="6423853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3200" b="1">
                <a:solidFill>
                  <a:srgbClr val="FF5969"/>
                </a:solidFill>
                <a:latin typeface="Tw Cen MT"/>
              </a:rPr>
              <a:t>INTEGRANTES : </a:t>
            </a:r>
            <a:endParaRPr lang="en-US" sz="3200" b="1">
              <a:solidFill>
                <a:srgbClr val="FF5969"/>
              </a:solidFill>
              <a:latin typeface="Tw Cen MT" panose="020B0602020104020603" pitchFamily="34" charset="0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B9AC2A61-AAA5-4F41-A9FE-69C7274863B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500" b="97500" l="10000" r="90000">
                        <a14:foregroundMark x1="58667" y1="11500" x2="42667" y2="10500"/>
                        <a14:foregroundMark x1="42667" y1="10500" x2="52000" y2="10500"/>
                        <a14:foregroundMark x1="52000" y1="10500" x2="43889" y2="10000"/>
                        <a14:foregroundMark x1="43889" y1="10000" x2="36556" y2="13167"/>
                        <a14:foregroundMark x1="36556" y1="13167" x2="51667" y2="9833"/>
                        <a14:foregroundMark x1="51667" y1="9833" x2="60111" y2="11667"/>
                        <a14:foregroundMark x1="60111" y1="11667" x2="52000" y2="12167"/>
                        <a14:foregroundMark x1="52000" y1="12167" x2="53444" y2="13000"/>
                        <a14:foregroundMark x1="58667" y1="88333" x2="36778" y2="85667"/>
                        <a14:foregroundMark x1="36778" y1="85667" x2="52778" y2="89500"/>
                        <a14:foregroundMark x1="52778" y1="89500" x2="41778" y2="90167"/>
                        <a14:foregroundMark x1="41778" y1="90167" x2="47444" y2="94167"/>
                        <a14:foregroundMark x1="47444" y1="94167" x2="54889" y2="94000"/>
                        <a14:foregroundMark x1="54889" y1="94000" x2="62222" y2="89833"/>
                        <a14:foregroundMark x1="62222" y1="89833" x2="44556" y2="93333"/>
                        <a14:foregroundMark x1="44556" y1="93333" x2="38889" y2="92500"/>
                        <a14:foregroundMark x1="38889" y1="92500" x2="52667" y2="93333"/>
                        <a14:foregroundMark x1="52667" y1="93333" x2="58222" y2="92500"/>
                        <a14:foregroundMark x1="58222" y1="92500" x2="63222" y2="87833"/>
                        <a14:foregroundMark x1="45111" y1="96833" x2="50889" y2="97500"/>
                        <a14:foregroundMark x1="50889" y1="97500" x2="54556" y2="96500"/>
                        <a14:foregroundMark x1="44889" y1="5500" x2="52000" y2="5500"/>
                        <a14:foregroundMark x1="48667" y1="20167" x2="49556" y2="28833"/>
                        <a14:foregroundMark x1="49556" y1="28833" x2="42333" y2="20333"/>
                        <a14:foregroundMark x1="42333" y1="20333" x2="48889" y2="26000"/>
                        <a14:foregroundMark x1="48889" y1="26000" x2="46222" y2="31833"/>
                        <a14:foregroundMark x1="44778" y1="77167" x2="50667" y2="44500"/>
                        <a14:foregroundMark x1="50667" y1="44500" x2="38889" y2="46667"/>
                        <a14:foregroundMark x1="38889" y1="46667" x2="47333" y2="42167"/>
                        <a14:foregroundMark x1="47333" y1="42167" x2="42667" y2="66667"/>
                        <a14:foregroundMark x1="42667" y1="66667" x2="47000" y2="40000"/>
                        <a14:foregroundMark x1="47000" y1="40000" x2="43333" y2="69667"/>
                        <a14:foregroundMark x1="43333" y1="69667" x2="61556" y2="36333"/>
                        <a14:foregroundMark x1="61556" y1="36333" x2="38667" y2="50500"/>
                        <a14:foregroundMark x1="38667" y1="50500" x2="59556" y2="72333"/>
                        <a14:foregroundMark x1="59556" y1="72333" x2="51000" y2="32000"/>
                        <a14:foregroundMark x1="51000" y1="32000" x2="34333" y2="60000"/>
                        <a14:foregroundMark x1="34333" y1="60000" x2="60444" y2="53167"/>
                        <a14:foregroundMark x1="60444" y1="53167" x2="47111" y2="30167"/>
                        <a14:foregroundMark x1="47111" y1="30167" x2="40889" y2="71167"/>
                        <a14:foregroundMark x1="40889" y1="71167" x2="56667" y2="43667"/>
                        <a14:foregroundMark x1="56667" y1="43667" x2="36222" y2="34000"/>
                        <a14:foregroundMark x1="36222" y1="34000" x2="37889" y2="62667"/>
                        <a14:foregroundMark x1="37889" y1="62667" x2="31778" y2="30333"/>
                        <a14:foregroundMark x1="31778" y1="30333" x2="28444" y2="51833"/>
                        <a14:foregroundMark x1="28444" y1="51833" x2="28222" y2="41833"/>
                        <a14:foregroundMark x1="28222" y1="41833" x2="44556" y2="66833"/>
                        <a14:foregroundMark x1="44556" y1="66833" x2="54667" y2="37000"/>
                        <a14:foregroundMark x1="54667" y1="37000" x2="48778" y2="23000"/>
                        <a14:foregroundMark x1="48778" y1="23000" x2="60556" y2="28667"/>
                        <a14:foregroundMark x1="60556" y1="28667" x2="60667" y2="61667"/>
                        <a14:foregroundMark x1="60667" y1="61667" x2="63778" y2="69833"/>
                        <a14:foregroundMark x1="63778" y1="69833" x2="71222" y2="31167"/>
                        <a14:foregroundMark x1="71222" y1="31167" x2="56667" y2="13833"/>
                        <a14:foregroundMark x1="56667" y1="13833" x2="62556" y2="30333"/>
                        <a14:foregroundMark x1="62556" y1="30333" x2="63556" y2="65667"/>
                        <a14:foregroundMark x1="63556" y1="65667" x2="70222" y2="57833"/>
                        <a14:foregroundMark x1="70222" y1="57833" x2="68556" y2="45000"/>
                        <a14:foregroundMark x1="68556" y1="45000" x2="56333" y2="81667"/>
                        <a14:foregroundMark x1="56333" y1="81667" x2="37778" y2="81833"/>
                        <a14:foregroundMark x1="37778" y1="81833" x2="67667" y2="74000"/>
                        <a14:foregroundMark x1="67667" y1="74000" x2="67889" y2="73167"/>
                        <a14:foregroundMark x1="66000" y1="63333" x2="68333" y2="50333"/>
                        <a14:foregroundMark x1="68333" y1="50333" x2="64333" y2="78667"/>
                        <a14:foregroundMark x1="64333" y1="78667" x2="70778" y2="62667"/>
                        <a14:foregroundMark x1="70778" y1="62667" x2="69333" y2="52167"/>
                        <a14:foregroundMark x1="69333" y1="52167" x2="74778" y2="49167"/>
                        <a14:foregroundMark x1="74778" y1="49167" x2="72000" y2="40167"/>
                        <a14:foregroundMark x1="72000" y1="40167" x2="69222" y2="48667"/>
                        <a14:foregroundMark x1="69222" y1="48667" x2="71778" y2="56000"/>
                        <a14:foregroundMark x1="71778" y1="56000" x2="63111" y2="75667"/>
                        <a14:foregroundMark x1="63111" y1="75667" x2="55556" y2="77000"/>
                        <a14:foregroundMark x1="55556" y1="77000" x2="63333" y2="77833"/>
                        <a14:foregroundMark x1="63333" y1="77833" x2="57333" y2="82333"/>
                        <a14:foregroundMark x1="57333" y1="82333" x2="56000" y2="71333"/>
                        <a14:foregroundMark x1="56000" y1="71333" x2="42111" y2="62500"/>
                        <a14:foregroundMark x1="42111" y1="62500" x2="33111" y2="75667"/>
                        <a14:foregroundMark x1="33111" y1="75667" x2="27222" y2="65167"/>
                        <a14:foregroundMark x1="27222" y1="65167" x2="30111" y2="42333"/>
                        <a14:foregroundMark x1="30111" y1="42333" x2="26111" y2="50000"/>
                        <a14:foregroundMark x1="26111" y1="50000" x2="27556" y2="40500"/>
                        <a14:foregroundMark x1="27556" y1="40500" x2="32333" y2="28833"/>
                        <a14:foregroundMark x1="32333" y1="28833" x2="28556" y2="35500"/>
                        <a14:foregroundMark x1="28556" y1="35500" x2="38667" y2="26000"/>
                        <a14:foregroundMark x1="38667" y1="26000" x2="44667" y2="25000"/>
                        <a14:foregroundMark x1="44667" y1="25000" x2="38889" y2="20833"/>
                        <a14:foregroundMark x1="38889" y1="20833" x2="52778" y2="16333"/>
                        <a14:foregroundMark x1="52778" y1="16333" x2="46000" y2="13833"/>
                        <a14:foregroundMark x1="46000" y1="13833" x2="39778" y2="20000"/>
                        <a14:foregroundMark x1="39778" y1="20000" x2="56556" y2="20333"/>
                        <a14:foregroundMark x1="56556" y1="20333" x2="44556" y2="20667"/>
                        <a14:foregroundMark x1="44556" y1="20667" x2="55667" y2="17500"/>
                        <a14:foregroundMark x1="55667" y1="17500" x2="48111" y2="17500"/>
                        <a14:foregroundMark x1="48111" y1="17500" x2="40000" y2="21167"/>
                        <a14:foregroundMark x1="40000" y1="21167" x2="46000" y2="15167"/>
                        <a14:foregroundMark x1="46000" y1="15167" x2="38667" y2="16333"/>
                        <a14:foregroundMark x1="38667" y1="16333" x2="43000" y2="22500"/>
                        <a14:foregroundMark x1="43000" y1="22500" x2="40556" y2="30333"/>
                        <a14:foregroundMark x1="40556" y1="30333" x2="33444" y2="25833"/>
                        <a14:foregroundMark x1="33444" y1="25833" x2="45667" y2="23833"/>
                        <a14:foregroundMark x1="45667" y1="23833" x2="36222" y2="25500"/>
                        <a14:foregroundMark x1="36222" y1="25500" x2="39333" y2="22167"/>
                      </a14:backgroundRemoval>
                    </a14:imgEffect>
                  </a14:imgLayer>
                </a14:imgProps>
              </a:ext>
            </a:extLst>
          </a:blip>
          <a:srcRect l="14949" r="18534"/>
          <a:stretch/>
        </p:blipFill>
        <p:spPr>
          <a:xfrm>
            <a:off x="9010210" y="111639"/>
            <a:ext cx="2893965" cy="2899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848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id="{DEA36CD1-A232-45C6-81D0-FF676E79B61E}"/>
              </a:ext>
            </a:extLst>
          </p:cNvPr>
          <p:cNvGrpSpPr/>
          <p:nvPr/>
        </p:nvGrpSpPr>
        <p:grpSpPr>
          <a:xfrm>
            <a:off x="-881742" y="71887"/>
            <a:ext cx="13073742" cy="6858000"/>
            <a:chOff x="-1030514" y="0"/>
            <a:chExt cx="13073742" cy="6858000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11D4488-BEEE-4523-BF4A-73C4C95CCD2B}"/>
                </a:ext>
              </a:extLst>
            </p:cNvPr>
            <p:cNvSpPr/>
            <p:nvPr/>
          </p:nvSpPr>
          <p:spPr>
            <a:xfrm>
              <a:off x="-1030514" y="0"/>
              <a:ext cx="1219200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E278C53F-B948-4E20-B061-EB63FF9E5B5F}"/>
                </a:ext>
              </a:extLst>
            </p:cNvPr>
            <p:cNvSpPr/>
            <p:nvPr/>
          </p:nvSpPr>
          <p:spPr>
            <a:xfrm>
              <a:off x="10609943" y="2732314"/>
              <a:ext cx="551543" cy="1393371"/>
            </a:xfrm>
            <a:prstGeom prst="rect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91E323B-6F3E-475A-A5A7-E80446AEA28C}"/>
                </a:ext>
              </a:extLst>
            </p:cNvPr>
            <p:cNvSpPr txBox="1"/>
            <p:nvPr/>
          </p:nvSpPr>
          <p:spPr>
            <a:xfrm rot="16200000">
              <a:off x="9840685" y="3136611"/>
              <a:ext cx="2090057" cy="584775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endParaRPr lang="en-US" sz="3200" b="1">
                <a:solidFill>
                  <a:srgbClr val="F0EEF0"/>
                </a:solidFill>
                <a:latin typeface="Montserrat" panose="02000505000000020004" pitchFamily="2" charset="0"/>
              </a:endParaRPr>
            </a:p>
          </p:txBody>
        </p:sp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id="{6F9AD1C9-B71A-4D8D-8F52-77292535D056}"/>
                </a:ext>
              </a:extLst>
            </p:cNvPr>
            <p:cNvSpPr/>
            <p:nvPr/>
          </p:nvSpPr>
          <p:spPr>
            <a:xfrm rot="5400000">
              <a:off x="10412186" y="2988127"/>
              <a:ext cx="2380342" cy="881743"/>
            </a:xfrm>
            <a:prstGeom prst="triangl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05C685C-2562-4CB5-9EF7-AEFD716453A1}"/>
              </a:ext>
            </a:extLst>
          </p:cNvPr>
          <p:cNvCxnSpPr/>
          <p:nvPr/>
        </p:nvCxnSpPr>
        <p:spPr>
          <a:xfrm>
            <a:off x="4721355" y="3705836"/>
            <a:ext cx="1966913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Group 32">
            <a:extLst>
              <a:ext uri="{FF2B5EF4-FFF2-40B4-BE49-F238E27FC236}">
                <a16:creationId xmlns:a16="http://schemas.microsoft.com/office/drawing/2014/main" id="{F103CF00-8999-40E3-8558-8BC492634AE9}"/>
              </a:ext>
            </a:extLst>
          </p:cNvPr>
          <p:cNvGrpSpPr/>
          <p:nvPr/>
        </p:nvGrpSpPr>
        <p:grpSpPr>
          <a:xfrm>
            <a:off x="4510261" y="3600289"/>
            <a:ext cx="211094" cy="211094"/>
            <a:chOff x="1677812" y="4248152"/>
            <a:chExt cx="211094" cy="211094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5A1B96D6-B258-4E7F-9A37-04B52879CA5D}"/>
                </a:ext>
              </a:extLst>
            </p:cNvPr>
            <p:cNvSpPr/>
            <p:nvPr/>
          </p:nvSpPr>
          <p:spPr>
            <a:xfrm>
              <a:off x="1677812" y="4248152"/>
              <a:ext cx="211094" cy="21109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7D497394-C95A-40D7-94B0-2CBBFEF63BA1}"/>
                </a:ext>
              </a:extLst>
            </p:cNvPr>
            <p:cNvSpPr/>
            <p:nvPr/>
          </p:nvSpPr>
          <p:spPr>
            <a:xfrm>
              <a:off x="1708100" y="4278440"/>
              <a:ext cx="150518" cy="150518"/>
            </a:xfrm>
            <a:prstGeom prst="ellips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39B77201-FF7B-4CCF-9220-0D3D327DB034}"/>
              </a:ext>
            </a:extLst>
          </p:cNvPr>
          <p:cNvCxnSpPr/>
          <p:nvPr/>
        </p:nvCxnSpPr>
        <p:spPr>
          <a:xfrm>
            <a:off x="6869074" y="3705836"/>
            <a:ext cx="1966913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Group 36">
            <a:extLst>
              <a:ext uri="{FF2B5EF4-FFF2-40B4-BE49-F238E27FC236}">
                <a16:creationId xmlns:a16="http://schemas.microsoft.com/office/drawing/2014/main" id="{CC0899E0-E4DC-41CE-9435-57D54DC4B5F1}"/>
              </a:ext>
            </a:extLst>
          </p:cNvPr>
          <p:cNvGrpSpPr/>
          <p:nvPr/>
        </p:nvGrpSpPr>
        <p:grpSpPr>
          <a:xfrm>
            <a:off x="6688268" y="3600289"/>
            <a:ext cx="211094" cy="211094"/>
            <a:chOff x="3855819" y="4248152"/>
            <a:chExt cx="211094" cy="211094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CDA4B60F-346F-49E0-8CD3-8F54491C5609}"/>
                </a:ext>
              </a:extLst>
            </p:cNvPr>
            <p:cNvSpPr/>
            <p:nvPr/>
          </p:nvSpPr>
          <p:spPr>
            <a:xfrm>
              <a:off x="3855819" y="4248152"/>
              <a:ext cx="211094" cy="21109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90AEFCE4-3029-4AEC-86C8-4E3166BEED87}"/>
                </a:ext>
              </a:extLst>
            </p:cNvPr>
            <p:cNvSpPr/>
            <p:nvPr/>
          </p:nvSpPr>
          <p:spPr>
            <a:xfrm>
              <a:off x="3886107" y="4278440"/>
              <a:ext cx="150518" cy="150518"/>
            </a:xfrm>
            <a:prstGeom prst="ellipse">
              <a:avLst/>
            </a:prstGeom>
            <a:solidFill>
              <a:srgbClr val="52CB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D6554E7B-EB0F-495D-8FE7-0861917637E7}"/>
              </a:ext>
            </a:extLst>
          </p:cNvPr>
          <p:cNvGrpSpPr/>
          <p:nvPr/>
        </p:nvGrpSpPr>
        <p:grpSpPr>
          <a:xfrm>
            <a:off x="8805699" y="3600289"/>
            <a:ext cx="211094" cy="211094"/>
            <a:chOff x="5973250" y="4248152"/>
            <a:chExt cx="211094" cy="211094"/>
          </a:xfrm>
        </p:grpSpPr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9CDBC792-60A5-4BB8-8F3B-2C8F49AF9E4D}"/>
                </a:ext>
              </a:extLst>
            </p:cNvPr>
            <p:cNvSpPr/>
            <p:nvPr/>
          </p:nvSpPr>
          <p:spPr>
            <a:xfrm>
              <a:off x="5973250" y="4248152"/>
              <a:ext cx="211094" cy="21109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D051BD86-DBEF-42B1-BF10-E280F8B2C60E}"/>
                </a:ext>
              </a:extLst>
            </p:cNvPr>
            <p:cNvSpPr/>
            <p:nvPr/>
          </p:nvSpPr>
          <p:spPr>
            <a:xfrm>
              <a:off x="6003538" y="4278440"/>
              <a:ext cx="150518" cy="150518"/>
            </a:xfrm>
            <a:prstGeom prst="ellipse">
              <a:avLst/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8CEC74DA-0A1D-4E36-8CC1-CCF02AA8877D}"/>
              </a:ext>
            </a:extLst>
          </p:cNvPr>
          <p:cNvGrpSpPr/>
          <p:nvPr/>
        </p:nvGrpSpPr>
        <p:grpSpPr>
          <a:xfrm>
            <a:off x="3635112" y="259310"/>
            <a:ext cx="5931059" cy="6550522"/>
            <a:chOff x="1569495" y="1364423"/>
            <a:chExt cx="5931059" cy="6550522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1C71805C-F4DA-4021-8B44-026FFBDB691D}"/>
                </a:ext>
              </a:extLst>
            </p:cNvPr>
            <p:cNvSpPr txBox="1"/>
            <p:nvPr/>
          </p:nvSpPr>
          <p:spPr>
            <a:xfrm>
              <a:off x="1569495" y="1364423"/>
              <a:ext cx="262911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>
                  <a:solidFill>
                    <a:srgbClr val="FF5969"/>
                  </a:solidFill>
                  <a:latin typeface="Tw Cen MT" panose="020B0602020104020603" pitchFamily="34" charset="0"/>
                </a:rPr>
                <a:t>INTRODUCCION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A808B5F7-5349-498D-A824-AFA1BC29DCB3}"/>
                </a:ext>
              </a:extLst>
            </p:cNvPr>
            <p:cNvSpPr txBox="1"/>
            <p:nvPr/>
          </p:nvSpPr>
          <p:spPr>
            <a:xfrm>
              <a:off x="1955841" y="6899282"/>
              <a:ext cx="5544713" cy="1015663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sz="2000" dirty="0">
                  <a:latin typeface="Arial Nova"/>
                  <a:ea typeface="+mn-lt"/>
                  <a:cs typeface="+mn-lt"/>
                </a:rPr>
                <a:t>La </a:t>
              </a:r>
              <a:r>
                <a:rPr lang="en-US" sz="2000" dirty="0" err="1">
                  <a:latin typeface="Arial Nova"/>
                  <a:ea typeface="+mn-lt"/>
                  <a:cs typeface="+mn-lt"/>
                </a:rPr>
                <a:t>economía</a:t>
              </a:r>
              <a:r>
                <a:rPr lang="en-US" sz="2000" dirty="0">
                  <a:latin typeface="Arial Nova"/>
                  <a:ea typeface="+mn-lt"/>
                  <a:cs typeface="+mn-lt"/>
                </a:rPr>
                <a:t> </a:t>
              </a:r>
              <a:r>
                <a:rPr lang="en-US" sz="2000" dirty="0" err="1">
                  <a:latin typeface="Arial Nova"/>
                  <a:ea typeface="+mn-lt"/>
                  <a:cs typeface="+mn-lt"/>
                </a:rPr>
                <a:t>planea</a:t>
              </a:r>
              <a:r>
                <a:rPr lang="en-US" sz="2000" dirty="0">
                  <a:latin typeface="Arial Nova"/>
                  <a:ea typeface="+mn-lt"/>
                  <a:cs typeface="+mn-lt"/>
                </a:rPr>
                <a:t> resolver </a:t>
              </a:r>
              <a:r>
                <a:rPr lang="en-US" sz="2000" dirty="0" err="1">
                  <a:latin typeface="Arial Nova"/>
                  <a:ea typeface="+mn-lt"/>
                  <a:cs typeface="+mn-lt"/>
                </a:rPr>
                <a:t>problemas</a:t>
              </a:r>
              <a:r>
                <a:rPr lang="en-US" sz="2000" dirty="0">
                  <a:latin typeface="Arial Nova"/>
                  <a:ea typeface="+mn-lt"/>
                  <a:cs typeface="+mn-lt"/>
                </a:rPr>
                <a:t> </a:t>
              </a:r>
              <a:r>
                <a:rPr lang="en-US" sz="2000" dirty="0" err="1">
                  <a:latin typeface="Arial Nova"/>
                  <a:ea typeface="+mn-lt"/>
                  <a:cs typeface="+mn-lt"/>
                </a:rPr>
                <a:t>como</a:t>
              </a:r>
              <a:r>
                <a:rPr lang="en-US" sz="2000" dirty="0">
                  <a:latin typeface="Arial Nova"/>
                  <a:ea typeface="+mn-lt"/>
                  <a:cs typeface="+mn-lt"/>
                </a:rPr>
                <a:t> ¿</a:t>
              </a:r>
              <a:r>
                <a:rPr lang="en-US" sz="2000" dirty="0" err="1">
                  <a:latin typeface="Arial Nova"/>
                  <a:ea typeface="+mn-lt"/>
                  <a:cs typeface="+mn-lt"/>
                </a:rPr>
                <a:t>Qué</a:t>
              </a:r>
              <a:r>
                <a:rPr lang="en-US" sz="2000" dirty="0">
                  <a:latin typeface="Arial Nova"/>
                  <a:ea typeface="+mn-lt"/>
                  <a:cs typeface="+mn-lt"/>
                </a:rPr>
                <a:t> se debe </a:t>
              </a:r>
              <a:r>
                <a:rPr lang="en-US" sz="2000" dirty="0" err="1">
                  <a:latin typeface="Arial Nova"/>
                  <a:ea typeface="+mn-lt"/>
                  <a:cs typeface="+mn-lt"/>
                </a:rPr>
                <a:t>producir</a:t>
              </a:r>
              <a:r>
                <a:rPr lang="en-US" sz="2000" dirty="0">
                  <a:latin typeface="Arial Nova"/>
                  <a:ea typeface="+mn-lt"/>
                  <a:cs typeface="+mn-lt"/>
                </a:rPr>
                <a:t>? ¿</a:t>
              </a:r>
              <a:r>
                <a:rPr lang="en-US" sz="2000" dirty="0" err="1">
                  <a:latin typeface="Arial Nova"/>
                  <a:ea typeface="+mn-lt"/>
                  <a:cs typeface="+mn-lt"/>
                </a:rPr>
                <a:t>Cómo</a:t>
              </a:r>
              <a:r>
                <a:rPr lang="en-US" sz="2000" dirty="0">
                  <a:latin typeface="Arial Nova"/>
                  <a:ea typeface="+mn-lt"/>
                  <a:cs typeface="+mn-lt"/>
                </a:rPr>
                <a:t> se produce? ¿Para </a:t>
              </a:r>
              <a:r>
                <a:rPr lang="en-US" sz="2000" dirty="0" err="1">
                  <a:latin typeface="Arial Nova"/>
                  <a:ea typeface="+mn-lt"/>
                  <a:cs typeface="+mn-lt"/>
                </a:rPr>
                <a:t>quién</a:t>
              </a:r>
              <a:r>
                <a:rPr lang="en-US" sz="2000" dirty="0">
                  <a:latin typeface="Arial Nova"/>
                  <a:ea typeface="+mn-lt"/>
                  <a:cs typeface="+mn-lt"/>
                </a:rPr>
                <a:t> se produce? </a:t>
              </a:r>
              <a:endParaRPr lang="en-US" sz="2000" dirty="0">
                <a:cs typeface="Calibri"/>
              </a:endParaRPr>
            </a:p>
          </p:txBody>
        </p:sp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847FD0F2-D510-483A-8F91-AA7737C223BD}"/>
              </a:ext>
            </a:extLst>
          </p:cNvPr>
          <p:cNvGrpSpPr/>
          <p:nvPr/>
        </p:nvGrpSpPr>
        <p:grpSpPr>
          <a:xfrm>
            <a:off x="-9470858" y="0"/>
            <a:ext cx="12208615" cy="6858000"/>
            <a:chOff x="-1030514" y="0"/>
            <a:chExt cx="12208615" cy="6858000"/>
          </a:xfrm>
        </p:grpSpPr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71883E71-270A-4B7A-A6F1-8D930DCFAE74}"/>
                </a:ext>
              </a:extLst>
            </p:cNvPr>
            <p:cNvSpPr/>
            <p:nvPr/>
          </p:nvSpPr>
          <p:spPr>
            <a:xfrm>
              <a:off x="-1030514" y="0"/>
              <a:ext cx="1219200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6CD52B85-063B-4CBC-8CDA-A7F94686F31D}"/>
                </a:ext>
              </a:extLst>
            </p:cNvPr>
            <p:cNvSpPr/>
            <p:nvPr/>
          </p:nvSpPr>
          <p:spPr>
            <a:xfrm>
              <a:off x="10609943" y="2732314"/>
              <a:ext cx="551543" cy="1393371"/>
            </a:xfrm>
            <a:prstGeom prst="rect">
              <a:avLst/>
            </a:prstGeom>
            <a:solidFill>
              <a:srgbClr val="52C9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7CB3F559-D59C-4B04-8E4F-FF9B852686E5}"/>
                </a:ext>
              </a:extLst>
            </p:cNvPr>
            <p:cNvSpPr txBox="1"/>
            <p:nvPr/>
          </p:nvSpPr>
          <p:spPr>
            <a:xfrm rot="16200000">
              <a:off x="9840685" y="3136611"/>
              <a:ext cx="2090057" cy="584775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endParaRPr lang="en-US" sz="3200" b="1">
                <a:solidFill>
                  <a:srgbClr val="F0EEF0"/>
                </a:solidFill>
                <a:latin typeface="Montserrat" panose="02000505000000020004" pitchFamily="2" charset="0"/>
              </a:endParaRPr>
            </a:p>
          </p:txBody>
        </p:sp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8BC03B54-306A-49D5-83B2-3AF41A37C718}"/>
              </a:ext>
            </a:extLst>
          </p:cNvPr>
          <p:cNvGrpSpPr/>
          <p:nvPr/>
        </p:nvGrpSpPr>
        <p:grpSpPr>
          <a:xfrm>
            <a:off x="-10022401" y="0"/>
            <a:ext cx="12208615" cy="6858000"/>
            <a:chOff x="-1030514" y="0"/>
            <a:chExt cx="12208615" cy="6858000"/>
          </a:xfrm>
        </p:grpSpPr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CEFA7B59-6C33-4D92-B710-A74B87EF968C}"/>
                </a:ext>
              </a:extLst>
            </p:cNvPr>
            <p:cNvSpPr/>
            <p:nvPr/>
          </p:nvSpPr>
          <p:spPr>
            <a:xfrm>
              <a:off x="-1030514" y="0"/>
              <a:ext cx="1219200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F4124761-4256-49BB-BF1D-57354FAECE8E}"/>
                </a:ext>
              </a:extLst>
            </p:cNvPr>
            <p:cNvSpPr/>
            <p:nvPr/>
          </p:nvSpPr>
          <p:spPr>
            <a:xfrm>
              <a:off x="10609943" y="2732314"/>
              <a:ext cx="551543" cy="1393371"/>
            </a:xfrm>
            <a:prstGeom prst="rect">
              <a:avLst/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56B62F16-A36A-44C0-BA78-7A19E2AFAA7B}"/>
                </a:ext>
              </a:extLst>
            </p:cNvPr>
            <p:cNvSpPr txBox="1"/>
            <p:nvPr/>
          </p:nvSpPr>
          <p:spPr>
            <a:xfrm rot="16200000">
              <a:off x="9840685" y="3136611"/>
              <a:ext cx="2090057" cy="584775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endParaRPr lang="en-US" sz="3200" b="1">
                <a:solidFill>
                  <a:srgbClr val="F0EEF0"/>
                </a:solidFill>
                <a:latin typeface="Montserrat" panose="02000505000000020004" pitchFamily="2" charset="0"/>
              </a:endParaRPr>
            </a:p>
          </p:txBody>
        </p: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AE25AB36-846C-42D8-836F-5E3B6C4CC70C}"/>
              </a:ext>
            </a:extLst>
          </p:cNvPr>
          <p:cNvGrpSpPr/>
          <p:nvPr/>
        </p:nvGrpSpPr>
        <p:grpSpPr>
          <a:xfrm>
            <a:off x="-10555422" y="0"/>
            <a:ext cx="12208615" cy="6858000"/>
            <a:chOff x="-1030514" y="0"/>
            <a:chExt cx="12208615" cy="6858000"/>
          </a:xfrm>
        </p:grpSpPr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D933D379-7D7A-4103-8EEC-86CB419CCA04}"/>
                </a:ext>
              </a:extLst>
            </p:cNvPr>
            <p:cNvSpPr/>
            <p:nvPr/>
          </p:nvSpPr>
          <p:spPr>
            <a:xfrm>
              <a:off x="-1030514" y="0"/>
              <a:ext cx="1219200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85F552E9-C736-4147-9D2B-F630E7BFDA09}"/>
                </a:ext>
              </a:extLst>
            </p:cNvPr>
            <p:cNvSpPr/>
            <p:nvPr/>
          </p:nvSpPr>
          <p:spPr>
            <a:xfrm>
              <a:off x="10609943" y="2732314"/>
              <a:ext cx="551543" cy="1393371"/>
            </a:xfrm>
            <a:prstGeom prst="rect">
              <a:avLst/>
            </a:pr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30E3DE91-679B-449F-9E4A-47DB7E37F00F}"/>
                </a:ext>
              </a:extLst>
            </p:cNvPr>
            <p:cNvSpPr txBox="1"/>
            <p:nvPr/>
          </p:nvSpPr>
          <p:spPr>
            <a:xfrm rot="16200000">
              <a:off x="9840685" y="3136611"/>
              <a:ext cx="2090057" cy="584775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endParaRPr lang="en-US" sz="3200" b="1">
                <a:solidFill>
                  <a:srgbClr val="F0EEF0"/>
                </a:solidFill>
                <a:latin typeface="Montserrat" panose="02000505000000020004" pitchFamily="2" charset="0"/>
              </a:endParaRPr>
            </a:p>
          </p:txBody>
        </p:sp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B2FD9D88-D674-4439-96F8-D1A63372FE54}"/>
              </a:ext>
            </a:extLst>
          </p:cNvPr>
          <p:cNvGrpSpPr/>
          <p:nvPr/>
        </p:nvGrpSpPr>
        <p:grpSpPr>
          <a:xfrm>
            <a:off x="-11113074" y="0"/>
            <a:ext cx="12208615" cy="6858000"/>
            <a:chOff x="-1030514" y="0"/>
            <a:chExt cx="12208615" cy="6858000"/>
          </a:xfrm>
        </p:grpSpPr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C9DA9384-3839-493B-B3B7-E30AB3AF2814}"/>
                </a:ext>
              </a:extLst>
            </p:cNvPr>
            <p:cNvSpPr/>
            <p:nvPr/>
          </p:nvSpPr>
          <p:spPr>
            <a:xfrm>
              <a:off x="-1030514" y="0"/>
              <a:ext cx="1219200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A7BCA08D-F774-4814-9CC5-4D1C40BB4620}"/>
                </a:ext>
              </a:extLst>
            </p:cNvPr>
            <p:cNvSpPr/>
            <p:nvPr/>
          </p:nvSpPr>
          <p:spPr>
            <a:xfrm>
              <a:off x="10609943" y="2732314"/>
              <a:ext cx="551543" cy="1393371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2D833802-FE42-4DB9-B5F4-49047D81749B}"/>
                </a:ext>
              </a:extLst>
            </p:cNvPr>
            <p:cNvSpPr txBox="1"/>
            <p:nvPr/>
          </p:nvSpPr>
          <p:spPr>
            <a:xfrm rot="16200000">
              <a:off x="9840685" y="3136611"/>
              <a:ext cx="2090057" cy="584775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endParaRPr lang="en-US" sz="3200" b="1">
                <a:solidFill>
                  <a:srgbClr val="F0EEF0"/>
                </a:solidFill>
                <a:latin typeface="Montserrat" panose="02000505000000020004" pitchFamily="2" charset="0"/>
              </a:endParaRPr>
            </a:p>
          </p:txBody>
        </p:sp>
      </p:grp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E3CE75EA-170E-4EB3-ADEB-1166EAC40739}"/>
              </a:ext>
            </a:extLst>
          </p:cNvPr>
          <p:cNvGrpSpPr/>
          <p:nvPr/>
        </p:nvGrpSpPr>
        <p:grpSpPr>
          <a:xfrm>
            <a:off x="-11658506" y="0"/>
            <a:ext cx="12208615" cy="6858000"/>
            <a:chOff x="-1030514" y="0"/>
            <a:chExt cx="12208615" cy="6858000"/>
          </a:xfrm>
        </p:grpSpPr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1A5DCC23-4EAA-4F6E-96F0-5B2AE8EA2086}"/>
                </a:ext>
              </a:extLst>
            </p:cNvPr>
            <p:cNvSpPr/>
            <p:nvPr/>
          </p:nvSpPr>
          <p:spPr>
            <a:xfrm>
              <a:off x="-1030514" y="0"/>
              <a:ext cx="1219200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42EFF607-D6E5-45EC-A5F4-AC0E1E2BC1F7}"/>
                </a:ext>
              </a:extLst>
            </p:cNvPr>
            <p:cNvSpPr/>
            <p:nvPr/>
          </p:nvSpPr>
          <p:spPr>
            <a:xfrm>
              <a:off x="10609943" y="2732314"/>
              <a:ext cx="551543" cy="1393371"/>
            </a:xfrm>
            <a:prstGeom prst="rect">
              <a:avLst/>
            </a:pr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A7C3CBFD-5EA5-4686-8172-81F4AEE81929}"/>
                </a:ext>
              </a:extLst>
            </p:cNvPr>
            <p:cNvSpPr txBox="1"/>
            <p:nvPr/>
          </p:nvSpPr>
          <p:spPr>
            <a:xfrm rot="16200000">
              <a:off x="9840685" y="3136611"/>
              <a:ext cx="2090057" cy="584775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endParaRPr lang="en-US" sz="3200" b="1">
                <a:solidFill>
                  <a:srgbClr val="F0EEF0"/>
                </a:solidFill>
                <a:latin typeface="Montserrat" panose="02000505000000020004" pitchFamily="2" charset="0"/>
              </a:endParaRPr>
            </a:p>
          </p:txBody>
        </p:sp>
      </p:grpSp>
      <p:pic>
        <p:nvPicPr>
          <p:cNvPr id="2" name="Picture 2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3C9952B4-EF7A-90BE-D3D5-19BF946832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1514" y="2050309"/>
            <a:ext cx="5580212" cy="3720141"/>
          </a:xfrm>
          <a:prstGeom prst="rect">
            <a:avLst/>
          </a:prstGeom>
        </p:spPr>
      </p:pic>
      <p:sp>
        <p:nvSpPr>
          <p:cNvPr id="47" name="TextBox 44">
            <a:extLst>
              <a:ext uri="{FF2B5EF4-FFF2-40B4-BE49-F238E27FC236}">
                <a16:creationId xmlns:a16="http://schemas.microsoft.com/office/drawing/2014/main" id="{ACA916CC-D976-49E9-96C5-3EC3E6783F98}"/>
              </a:ext>
            </a:extLst>
          </p:cNvPr>
          <p:cNvSpPr txBox="1"/>
          <p:nvPr/>
        </p:nvSpPr>
        <p:spPr>
          <a:xfrm>
            <a:off x="3814227" y="812818"/>
            <a:ext cx="6824744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s-ES" sz="2400" dirty="0"/>
              <a:t>El problema económico surge porque las necesidades humanas </a:t>
            </a:r>
            <a:r>
              <a:rPr lang="es-ES" sz="2400" dirty="0">
                <a:latin typeface="Arial Nova" panose="020B0604020202020204" pitchFamily="34" charset="0"/>
              </a:rPr>
              <a:t>son</a:t>
            </a:r>
            <a:r>
              <a:rPr lang="es-ES" sz="2400" dirty="0"/>
              <a:t> ilimitadas, en tanto que los recursos económicos utilizados para satisfacerlas son escasos</a:t>
            </a:r>
            <a:r>
              <a:rPr lang="es-ES" sz="2000" dirty="0"/>
              <a:t>. </a:t>
            </a:r>
            <a:endParaRPr lang="en-US" sz="20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906593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50"/>
                            </p:stCondLst>
                            <p:childTnLst>
                              <p:par>
                                <p:cTn id="2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250"/>
                            </p:stCondLst>
                            <p:childTnLst>
                              <p:par>
                                <p:cTn id="3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id="{DEA36CD1-A232-45C6-81D0-FF676E79B61E}"/>
              </a:ext>
            </a:extLst>
          </p:cNvPr>
          <p:cNvGrpSpPr/>
          <p:nvPr/>
        </p:nvGrpSpPr>
        <p:grpSpPr>
          <a:xfrm>
            <a:off x="-881742" y="0"/>
            <a:ext cx="13073742" cy="6858000"/>
            <a:chOff x="-1030514" y="0"/>
            <a:chExt cx="13073742" cy="6858000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11D4488-BEEE-4523-BF4A-73C4C95CCD2B}"/>
                </a:ext>
              </a:extLst>
            </p:cNvPr>
            <p:cNvSpPr/>
            <p:nvPr/>
          </p:nvSpPr>
          <p:spPr>
            <a:xfrm>
              <a:off x="-1030514" y="0"/>
              <a:ext cx="1219200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E278C53F-B948-4E20-B061-EB63FF9E5B5F}"/>
                </a:ext>
              </a:extLst>
            </p:cNvPr>
            <p:cNvSpPr/>
            <p:nvPr/>
          </p:nvSpPr>
          <p:spPr>
            <a:xfrm>
              <a:off x="10609943" y="2732314"/>
              <a:ext cx="551543" cy="1393371"/>
            </a:xfrm>
            <a:prstGeom prst="rect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91E323B-6F3E-475A-A5A7-E80446AEA28C}"/>
                </a:ext>
              </a:extLst>
            </p:cNvPr>
            <p:cNvSpPr txBox="1"/>
            <p:nvPr/>
          </p:nvSpPr>
          <p:spPr>
            <a:xfrm rot="16200000">
              <a:off x="9840685" y="3136611"/>
              <a:ext cx="2090057" cy="584775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endParaRPr lang="en-US" sz="3200" b="1">
                <a:solidFill>
                  <a:srgbClr val="F0EEF0"/>
                </a:solidFill>
                <a:latin typeface="Montserrat" panose="02000505000000020004" pitchFamily="2" charset="0"/>
              </a:endParaRPr>
            </a:p>
          </p:txBody>
        </p:sp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id="{6F9AD1C9-B71A-4D8D-8F52-77292535D056}"/>
                </a:ext>
              </a:extLst>
            </p:cNvPr>
            <p:cNvSpPr/>
            <p:nvPr/>
          </p:nvSpPr>
          <p:spPr>
            <a:xfrm rot="5400000">
              <a:off x="10412186" y="2988127"/>
              <a:ext cx="2380342" cy="881743"/>
            </a:xfrm>
            <a:prstGeom prst="triangl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847FD0F2-D510-483A-8F91-AA7737C223BD}"/>
              </a:ext>
            </a:extLst>
          </p:cNvPr>
          <p:cNvGrpSpPr/>
          <p:nvPr/>
        </p:nvGrpSpPr>
        <p:grpSpPr>
          <a:xfrm>
            <a:off x="-1466517" y="-333316"/>
            <a:ext cx="12208615" cy="6858000"/>
            <a:chOff x="-1030514" y="0"/>
            <a:chExt cx="12208615" cy="6858000"/>
          </a:xfrm>
        </p:grpSpPr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71883E71-270A-4B7A-A6F1-8D930DCFAE74}"/>
                </a:ext>
              </a:extLst>
            </p:cNvPr>
            <p:cNvSpPr/>
            <p:nvPr/>
          </p:nvSpPr>
          <p:spPr>
            <a:xfrm>
              <a:off x="-1030514" y="0"/>
              <a:ext cx="1219200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6CD52B85-063B-4CBC-8CDA-A7F94686F31D}"/>
                </a:ext>
              </a:extLst>
            </p:cNvPr>
            <p:cNvSpPr/>
            <p:nvPr/>
          </p:nvSpPr>
          <p:spPr>
            <a:xfrm>
              <a:off x="10609943" y="2732314"/>
              <a:ext cx="551543" cy="1393371"/>
            </a:xfrm>
            <a:prstGeom prst="rect">
              <a:avLst/>
            </a:prstGeom>
            <a:solidFill>
              <a:srgbClr val="52C9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7CB3F559-D59C-4B04-8E4F-FF9B852686E5}"/>
                </a:ext>
              </a:extLst>
            </p:cNvPr>
            <p:cNvSpPr txBox="1"/>
            <p:nvPr/>
          </p:nvSpPr>
          <p:spPr>
            <a:xfrm rot="16200000">
              <a:off x="9840685" y="3136611"/>
              <a:ext cx="2090057" cy="584775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endParaRPr lang="en-US" sz="3200" b="1">
                <a:solidFill>
                  <a:srgbClr val="F0EEF0"/>
                </a:solidFill>
                <a:latin typeface="Montserrat" panose="02000505000000020004" pitchFamily="2" charset="0"/>
              </a:endParaRPr>
            </a:p>
          </p:txBody>
        </p:sp>
      </p:grp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0C0E08E-6E50-44F4-9DA5-8B3659D60348}"/>
              </a:ext>
            </a:extLst>
          </p:cNvPr>
          <p:cNvCxnSpPr>
            <a:cxnSpLocks/>
            <a:endCxn id="51" idx="2"/>
          </p:cNvCxnSpPr>
          <p:nvPr/>
        </p:nvCxnSpPr>
        <p:spPr>
          <a:xfrm>
            <a:off x="6266066" y="3442869"/>
            <a:ext cx="2095500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A2A5A40-6E7A-44C3-A028-305A270ECFC3}"/>
              </a:ext>
            </a:extLst>
          </p:cNvPr>
          <p:cNvCxnSpPr>
            <a:cxnSpLocks/>
            <a:endCxn id="43" idx="2"/>
          </p:cNvCxnSpPr>
          <p:nvPr/>
        </p:nvCxnSpPr>
        <p:spPr>
          <a:xfrm>
            <a:off x="4012633" y="3442869"/>
            <a:ext cx="2095500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Arc 33">
            <a:extLst>
              <a:ext uri="{FF2B5EF4-FFF2-40B4-BE49-F238E27FC236}">
                <a16:creationId xmlns:a16="http://schemas.microsoft.com/office/drawing/2014/main" id="{3BFBC14A-A498-43C7-B596-EE616F57E22C}"/>
              </a:ext>
            </a:extLst>
          </p:cNvPr>
          <p:cNvSpPr/>
          <p:nvPr/>
        </p:nvSpPr>
        <p:spPr>
          <a:xfrm>
            <a:off x="3505324" y="2983288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>
              <a:latin typeface="Tw Cen MT" panose="020B0602020104020603" pitchFamily="34" charset="0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3232B91B-AC8D-4439-9C93-DE813FC1EC9B}"/>
              </a:ext>
            </a:extLst>
          </p:cNvPr>
          <p:cNvSpPr/>
          <p:nvPr/>
        </p:nvSpPr>
        <p:spPr>
          <a:xfrm>
            <a:off x="3869655" y="3347619"/>
            <a:ext cx="190500" cy="190500"/>
          </a:xfrm>
          <a:prstGeom prst="ellipse">
            <a:avLst/>
          </a:prstGeom>
          <a:solidFill>
            <a:srgbClr val="52C9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Tw Cen MT" panose="020B0602020104020603" pitchFamily="34" charset="0"/>
            </a:endParaRPr>
          </a:p>
        </p:txBody>
      </p:sp>
      <p:sp>
        <p:nvSpPr>
          <p:cNvPr id="36" name="Circle: Hollow 35">
            <a:extLst>
              <a:ext uri="{FF2B5EF4-FFF2-40B4-BE49-F238E27FC236}">
                <a16:creationId xmlns:a16="http://schemas.microsoft.com/office/drawing/2014/main" id="{8D918971-5B20-412A-AB95-9B173DCDF9EE}"/>
              </a:ext>
            </a:extLst>
          </p:cNvPr>
          <p:cNvSpPr/>
          <p:nvPr/>
        </p:nvSpPr>
        <p:spPr>
          <a:xfrm>
            <a:off x="3750592" y="3228556"/>
            <a:ext cx="428626" cy="428626"/>
          </a:xfrm>
          <a:prstGeom prst="donut">
            <a:avLst>
              <a:gd name="adj" fmla="val 5281"/>
            </a:avLst>
          </a:prstGeom>
          <a:solidFill>
            <a:srgbClr val="52C9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/>
              </a:solidFill>
              <a:latin typeface="Tw Cen MT" panose="020B0602020104020603" pitchFamily="34" charset="0"/>
            </a:endParaRPr>
          </a:p>
        </p:txBody>
      </p:sp>
      <p:sp>
        <p:nvSpPr>
          <p:cNvPr id="37" name="Circle: Hollow 36">
            <a:extLst>
              <a:ext uri="{FF2B5EF4-FFF2-40B4-BE49-F238E27FC236}">
                <a16:creationId xmlns:a16="http://schemas.microsoft.com/office/drawing/2014/main" id="{0C39E864-7329-4792-A6D0-30AF7D7249B8}"/>
              </a:ext>
            </a:extLst>
          </p:cNvPr>
          <p:cNvSpPr/>
          <p:nvPr/>
        </p:nvSpPr>
        <p:spPr>
          <a:xfrm>
            <a:off x="3617720" y="3095684"/>
            <a:ext cx="694370" cy="694370"/>
          </a:xfrm>
          <a:prstGeom prst="donut">
            <a:avLst>
              <a:gd name="adj" fmla="val 2879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/>
              </a:solidFill>
              <a:latin typeface="Tw Cen MT" panose="020B0602020104020603" pitchFamily="34" charset="0"/>
            </a:endParaRP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8E6A157-A07E-4BF1-94CC-77B9AD4CCF74}"/>
              </a:ext>
            </a:extLst>
          </p:cNvPr>
          <p:cNvCxnSpPr>
            <a:cxnSpLocks/>
          </p:cNvCxnSpPr>
          <p:nvPr/>
        </p:nvCxnSpPr>
        <p:spPr>
          <a:xfrm flipV="1">
            <a:off x="3964906" y="3790055"/>
            <a:ext cx="0" cy="1033387"/>
          </a:xfrm>
          <a:prstGeom prst="line">
            <a:avLst/>
          </a:prstGeom>
          <a:ln w="19050">
            <a:solidFill>
              <a:srgbClr val="52C9B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99E4058A-C8B4-4727-881F-A59B25EEF8F8}"/>
              </a:ext>
            </a:extLst>
          </p:cNvPr>
          <p:cNvSpPr/>
          <p:nvPr/>
        </p:nvSpPr>
        <p:spPr>
          <a:xfrm>
            <a:off x="3902785" y="4798309"/>
            <a:ext cx="124240" cy="124240"/>
          </a:xfrm>
          <a:prstGeom prst="ellipse">
            <a:avLst/>
          </a:prstGeom>
          <a:solidFill>
            <a:srgbClr val="52C9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Tw Cen MT" panose="020B0602020104020603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5405A2F-4BA6-4CA2-8618-27972C492AA7}"/>
              </a:ext>
            </a:extLst>
          </p:cNvPr>
          <p:cNvSpPr txBox="1"/>
          <p:nvPr/>
        </p:nvSpPr>
        <p:spPr>
          <a:xfrm>
            <a:off x="2062073" y="2409380"/>
            <a:ext cx="3891927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3200" b="1">
                <a:solidFill>
                  <a:srgbClr val="52C9BD"/>
                </a:solidFill>
                <a:latin typeface="Tw Cen MT"/>
              </a:rPr>
              <a:t>MACRO</a:t>
            </a:r>
            <a:r>
              <a:rPr lang="es-BO" sz="3200" b="1">
                <a:solidFill>
                  <a:srgbClr val="52C9BD"/>
                </a:solidFill>
                <a:ea typeface="+mn-lt"/>
                <a:cs typeface="+mn-lt"/>
              </a:rPr>
              <a:t>ECONOMÍA</a:t>
            </a:r>
            <a:endParaRPr lang="es-BO" sz="3200" b="1">
              <a:solidFill>
                <a:srgbClr val="52C9BD"/>
              </a:solidFill>
              <a:latin typeface="Calibri"/>
              <a:cs typeface="Calibri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FD749FF-A3D2-4B90-91F3-59767E325DE6}"/>
              </a:ext>
            </a:extLst>
          </p:cNvPr>
          <p:cNvSpPr txBox="1"/>
          <p:nvPr/>
        </p:nvSpPr>
        <p:spPr>
          <a:xfrm>
            <a:off x="6490432" y="5348905"/>
            <a:ext cx="3713512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s-US">
                <a:latin typeface="Arial Nova"/>
                <a:ea typeface="+mn-lt"/>
                <a:cs typeface="+mn-lt"/>
              </a:rPr>
              <a:t>Es</a:t>
            </a:r>
            <a:r>
              <a:rPr lang="en-US">
                <a:latin typeface="Arial Nova"/>
                <a:ea typeface="+mn-lt"/>
                <a:cs typeface="+mn-lt"/>
              </a:rPr>
              <a:t> </a:t>
            </a:r>
            <a:r>
              <a:rPr lang="en-US" err="1">
                <a:latin typeface="Arial Nova"/>
                <a:ea typeface="+mn-lt"/>
                <a:cs typeface="+mn-lt"/>
              </a:rPr>
              <a:t>una</a:t>
            </a:r>
            <a:r>
              <a:rPr lang="en-US">
                <a:latin typeface="Arial Nova"/>
                <a:ea typeface="+mn-lt"/>
                <a:cs typeface="+mn-lt"/>
              </a:rPr>
              <a:t> </a:t>
            </a:r>
            <a:r>
              <a:rPr lang="en-US" err="1">
                <a:latin typeface="Arial Nova"/>
                <a:ea typeface="+mn-lt"/>
                <a:cs typeface="+mn-lt"/>
              </a:rPr>
              <a:t>teoría</a:t>
            </a:r>
            <a:r>
              <a:rPr lang="en-US">
                <a:latin typeface="Arial Nova"/>
                <a:ea typeface="+mn-lt"/>
                <a:cs typeface="+mn-lt"/>
              </a:rPr>
              <a:t> </a:t>
            </a:r>
            <a:r>
              <a:rPr lang="en-US" err="1">
                <a:latin typeface="Arial Nova"/>
                <a:ea typeface="+mn-lt"/>
                <a:cs typeface="+mn-lt"/>
              </a:rPr>
              <a:t>acerca</a:t>
            </a:r>
            <a:r>
              <a:rPr lang="en-US">
                <a:latin typeface="Arial Nova"/>
                <a:ea typeface="+mn-lt"/>
                <a:cs typeface="+mn-lt"/>
              </a:rPr>
              <a:t> del </a:t>
            </a:r>
            <a:r>
              <a:rPr lang="en-US" err="1">
                <a:latin typeface="Arial Nova"/>
                <a:ea typeface="+mn-lt"/>
                <a:cs typeface="+mn-lt"/>
              </a:rPr>
              <a:t>comportamiento</a:t>
            </a:r>
            <a:r>
              <a:rPr lang="en-US">
                <a:latin typeface="Arial Nova"/>
                <a:ea typeface="+mn-lt"/>
                <a:cs typeface="+mn-lt"/>
              </a:rPr>
              <a:t> de </a:t>
            </a:r>
            <a:r>
              <a:rPr lang="en-US" err="1">
                <a:latin typeface="Arial Nova"/>
                <a:ea typeface="+mn-lt"/>
                <a:cs typeface="+mn-lt"/>
              </a:rPr>
              <a:t>los</a:t>
            </a:r>
            <a:r>
              <a:rPr lang="en-US">
                <a:latin typeface="Arial Nova"/>
                <a:ea typeface="+mn-lt"/>
                <a:cs typeface="+mn-lt"/>
              </a:rPr>
              <a:t> </a:t>
            </a:r>
            <a:r>
              <a:rPr lang="en-US" err="1">
                <a:latin typeface="Arial Nova"/>
                <a:ea typeface="+mn-lt"/>
                <a:cs typeface="+mn-lt"/>
              </a:rPr>
              <a:t>mercados</a:t>
            </a:r>
            <a:r>
              <a:rPr lang="en-US">
                <a:latin typeface="Arial Nova"/>
                <a:ea typeface="+mn-lt"/>
                <a:cs typeface="+mn-lt"/>
              </a:rPr>
              <a:t> </a:t>
            </a:r>
            <a:r>
              <a:rPr lang="es-US">
                <a:latin typeface="Arial Nova"/>
                <a:ea typeface="+mn-lt"/>
                <a:cs typeface="+mn-lt"/>
              </a:rPr>
              <a:t>individuales </a:t>
            </a:r>
            <a:endParaRPr lang="en-US">
              <a:latin typeface="Arial Nova"/>
              <a:cs typeface="Calibri"/>
            </a:endParaRPr>
          </a:p>
        </p:txBody>
      </p:sp>
      <p:sp>
        <p:nvSpPr>
          <p:cNvPr id="42" name="Arc 41">
            <a:extLst>
              <a:ext uri="{FF2B5EF4-FFF2-40B4-BE49-F238E27FC236}">
                <a16:creationId xmlns:a16="http://schemas.microsoft.com/office/drawing/2014/main" id="{96BB3BAC-318A-447F-9375-E6D8C2693D71}"/>
              </a:ext>
            </a:extLst>
          </p:cNvPr>
          <p:cNvSpPr/>
          <p:nvPr/>
        </p:nvSpPr>
        <p:spPr>
          <a:xfrm rot="5400000">
            <a:off x="5743802" y="2983288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>
              <a:latin typeface="Tw Cen MT" panose="020B0602020104020603" pitchFamily="34" charset="0"/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235E4A10-9A67-43A0-9B4A-DA5161E7A712}"/>
              </a:ext>
            </a:extLst>
          </p:cNvPr>
          <p:cNvSpPr/>
          <p:nvPr/>
        </p:nvSpPr>
        <p:spPr>
          <a:xfrm>
            <a:off x="6108133" y="3347619"/>
            <a:ext cx="190500" cy="190500"/>
          </a:xfrm>
          <a:prstGeom prst="ellipse">
            <a:avLst/>
          </a:prstGeom>
          <a:solidFill>
            <a:srgbClr val="FEC6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Tw Cen MT" panose="020B0602020104020603" pitchFamily="34" charset="0"/>
            </a:endParaRPr>
          </a:p>
        </p:txBody>
      </p:sp>
      <p:sp>
        <p:nvSpPr>
          <p:cNvPr id="44" name="Circle: Hollow 43">
            <a:extLst>
              <a:ext uri="{FF2B5EF4-FFF2-40B4-BE49-F238E27FC236}">
                <a16:creationId xmlns:a16="http://schemas.microsoft.com/office/drawing/2014/main" id="{3B137854-6437-49F5-AD34-59EB1BBC3AAE}"/>
              </a:ext>
            </a:extLst>
          </p:cNvPr>
          <p:cNvSpPr/>
          <p:nvPr/>
        </p:nvSpPr>
        <p:spPr>
          <a:xfrm>
            <a:off x="5989070" y="3228556"/>
            <a:ext cx="428626" cy="428626"/>
          </a:xfrm>
          <a:prstGeom prst="donut">
            <a:avLst>
              <a:gd name="adj" fmla="val 5281"/>
            </a:avLst>
          </a:prstGeom>
          <a:solidFill>
            <a:srgbClr val="FEC6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/>
              </a:solidFill>
              <a:latin typeface="Tw Cen MT" panose="020B0602020104020603" pitchFamily="34" charset="0"/>
            </a:endParaRPr>
          </a:p>
        </p:txBody>
      </p:sp>
      <p:sp>
        <p:nvSpPr>
          <p:cNvPr id="45" name="Circle: Hollow 44">
            <a:extLst>
              <a:ext uri="{FF2B5EF4-FFF2-40B4-BE49-F238E27FC236}">
                <a16:creationId xmlns:a16="http://schemas.microsoft.com/office/drawing/2014/main" id="{9FD20A5A-8B30-417E-AF9D-B98BBE9A5D44}"/>
              </a:ext>
            </a:extLst>
          </p:cNvPr>
          <p:cNvSpPr/>
          <p:nvPr/>
        </p:nvSpPr>
        <p:spPr>
          <a:xfrm>
            <a:off x="5856198" y="3095684"/>
            <a:ext cx="694370" cy="694370"/>
          </a:xfrm>
          <a:prstGeom prst="donut">
            <a:avLst>
              <a:gd name="adj" fmla="val 2879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/>
              </a:solidFill>
              <a:latin typeface="Tw Cen MT" panose="020B0602020104020603" pitchFamily="34" charset="0"/>
            </a:endParaRP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CE73D59-76DE-49A9-93C3-4DFF2204A470}"/>
              </a:ext>
            </a:extLst>
          </p:cNvPr>
          <p:cNvCxnSpPr>
            <a:cxnSpLocks/>
          </p:cNvCxnSpPr>
          <p:nvPr/>
        </p:nvCxnSpPr>
        <p:spPr>
          <a:xfrm flipV="1">
            <a:off x="6203384" y="2062297"/>
            <a:ext cx="0" cy="1033387"/>
          </a:xfrm>
          <a:prstGeom prst="line">
            <a:avLst/>
          </a:prstGeom>
          <a:ln w="19050">
            <a:solidFill>
              <a:srgbClr val="FEC6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B5371D41-54E0-42F3-96AD-875307DC75EA}"/>
              </a:ext>
            </a:extLst>
          </p:cNvPr>
          <p:cNvSpPr/>
          <p:nvPr/>
        </p:nvSpPr>
        <p:spPr>
          <a:xfrm>
            <a:off x="6141263" y="2015941"/>
            <a:ext cx="124240" cy="124240"/>
          </a:xfrm>
          <a:prstGeom prst="ellipse">
            <a:avLst/>
          </a:prstGeom>
          <a:solidFill>
            <a:srgbClr val="FEC6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Tw Cen MT" panose="020B0602020104020603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CA038F0-9356-4BFF-87C5-EF76A1AFD6CB}"/>
              </a:ext>
            </a:extLst>
          </p:cNvPr>
          <p:cNvSpPr txBox="1"/>
          <p:nvPr/>
        </p:nvSpPr>
        <p:spPr>
          <a:xfrm>
            <a:off x="5160575" y="3801407"/>
            <a:ext cx="2235740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s-BO" sz="3200" b="1">
                <a:solidFill>
                  <a:srgbClr val="FEC630"/>
                </a:solidFill>
                <a:ea typeface="+mn-lt"/>
                <a:cs typeface="+mn-lt"/>
              </a:rPr>
              <a:t>ECONOMÍA</a:t>
            </a:r>
            <a:endParaRPr lang="en-US">
              <a:solidFill>
                <a:srgbClr val="FEC630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9E5F802-4745-4A53-B005-4E995F30950F}"/>
              </a:ext>
            </a:extLst>
          </p:cNvPr>
          <p:cNvSpPr txBox="1"/>
          <p:nvPr/>
        </p:nvSpPr>
        <p:spPr>
          <a:xfrm>
            <a:off x="5055249" y="1373658"/>
            <a:ext cx="3201043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endParaRPr lang="en-US" sz="1600">
              <a:solidFill>
                <a:schemeClr val="bg2">
                  <a:lumMod val="50000"/>
                </a:schemeClr>
              </a:solidFill>
              <a:latin typeface="Tw Cen MT"/>
            </a:endParaRPr>
          </a:p>
        </p:txBody>
      </p:sp>
      <p:sp>
        <p:nvSpPr>
          <p:cNvPr id="50" name="Arc 49">
            <a:extLst>
              <a:ext uri="{FF2B5EF4-FFF2-40B4-BE49-F238E27FC236}">
                <a16:creationId xmlns:a16="http://schemas.microsoft.com/office/drawing/2014/main" id="{9E48FEB8-5465-4D48-B295-3A127F61B7E7}"/>
              </a:ext>
            </a:extLst>
          </p:cNvPr>
          <p:cNvSpPr/>
          <p:nvPr/>
        </p:nvSpPr>
        <p:spPr>
          <a:xfrm>
            <a:off x="7997235" y="2983288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>
              <a:latin typeface="Tw Cen MT" panose="020B0602020104020603" pitchFamily="34" charset="0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B37BD413-8A1E-4783-A9F1-552D6F6DAF9E}"/>
              </a:ext>
            </a:extLst>
          </p:cNvPr>
          <p:cNvSpPr/>
          <p:nvPr/>
        </p:nvSpPr>
        <p:spPr>
          <a:xfrm>
            <a:off x="8361566" y="3347619"/>
            <a:ext cx="190500" cy="190500"/>
          </a:xfrm>
          <a:prstGeom prst="ellipse">
            <a:avLst/>
          </a:prstGeom>
          <a:solidFill>
            <a:srgbClr val="FF59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Tw Cen MT" panose="020B0602020104020603" pitchFamily="34" charset="0"/>
            </a:endParaRPr>
          </a:p>
        </p:txBody>
      </p:sp>
      <p:sp>
        <p:nvSpPr>
          <p:cNvPr id="52" name="Circle: Hollow 51">
            <a:extLst>
              <a:ext uri="{FF2B5EF4-FFF2-40B4-BE49-F238E27FC236}">
                <a16:creationId xmlns:a16="http://schemas.microsoft.com/office/drawing/2014/main" id="{573C21D3-44C0-4CAB-9644-672BDE624A66}"/>
              </a:ext>
            </a:extLst>
          </p:cNvPr>
          <p:cNvSpPr/>
          <p:nvPr/>
        </p:nvSpPr>
        <p:spPr>
          <a:xfrm>
            <a:off x="8242503" y="3228556"/>
            <a:ext cx="428626" cy="428626"/>
          </a:xfrm>
          <a:prstGeom prst="donut">
            <a:avLst>
              <a:gd name="adj" fmla="val 5281"/>
            </a:avLst>
          </a:prstGeom>
          <a:solidFill>
            <a:srgbClr val="FF59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/>
              </a:solidFill>
              <a:latin typeface="Tw Cen MT" panose="020B0602020104020603" pitchFamily="34" charset="0"/>
            </a:endParaRPr>
          </a:p>
        </p:txBody>
      </p:sp>
      <p:sp>
        <p:nvSpPr>
          <p:cNvPr id="53" name="Circle: Hollow 52">
            <a:extLst>
              <a:ext uri="{FF2B5EF4-FFF2-40B4-BE49-F238E27FC236}">
                <a16:creationId xmlns:a16="http://schemas.microsoft.com/office/drawing/2014/main" id="{E1CE4865-ABCE-4AAD-8314-2AB09F59631A}"/>
              </a:ext>
            </a:extLst>
          </p:cNvPr>
          <p:cNvSpPr/>
          <p:nvPr/>
        </p:nvSpPr>
        <p:spPr>
          <a:xfrm>
            <a:off x="8109631" y="3095684"/>
            <a:ext cx="694370" cy="694370"/>
          </a:xfrm>
          <a:prstGeom prst="donut">
            <a:avLst>
              <a:gd name="adj" fmla="val 2879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/>
              </a:solidFill>
              <a:latin typeface="Tw Cen MT" panose="020B0602020104020603" pitchFamily="34" charset="0"/>
            </a:endParaRP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4C23670F-8851-4DE9-A026-26B24679D62B}"/>
              </a:ext>
            </a:extLst>
          </p:cNvPr>
          <p:cNvCxnSpPr>
            <a:cxnSpLocks/>
          </p:cNvCxnSpPr>
          <p:nvPr/>
        </p:nvCxnSpPr>
        <p:spPr>
          <a:xfrm flipV="1">
            <a:off x="8456817" y="3790055"/>
            <a:ext cx="0" cy="1033387"/>
          </a:xfrm>
          <a:prstGeom prst="line">
            <a:avLst/>
          </a:prstGeom>
          <a:ln w="19050">
            <a:solidFill>
              <a:srgbClr val="FF5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val 54">
            <a:extLst>
              <a:ext uri="{FF2B5EF4-FFF2-40B4-BE49-F238E27FC236}">
                <a16:creationId xmlns:a16="http://schemas.microsoft.com/office/drawing/2014/main" id="{B34AD98B-DD21-4208-BAAD-E140EB9CF469}"/>
              </a:ext>
            </a:extLst>
          </p:cNvPr>
          <p:cNvSpPr/>
          <p:nvPr/>
        </p:nvSpPr>
        <p:spPr>
          <a:xfrm>
            <a:off x="8394696" y="4798309"/>
            <a:ext cx="124240" cy="124240"/>
          </a:xfrm>
          <a:prstGeom prst="ellipse">
            <a:avLst/>
          </a:prstGeom>
          <a:solidFill>
            <a:srgbClr val="FF59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Tw Cen MT" panose="020B0602020104020603" pitchFamily="34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12DB5F9-8686-412F-BF18-EC8877F5A17C}"/>
              </a:ext>
            </a:extLst>
          </p:cNvPr>
          <p:cNvSpPr txBox="1"/>
          <p:nvPr/>
        </p:nvSpPr>
        <p:spPr>
          <a:xfrm>
            <a:off x="6666329" y="2409380"/>
            <a:ext cx="3605065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3200" b="1">
                <a:solidFill>
                  <a:srgbClr val="FF5969"/>
                </a:solidFill>
                <a:latin typeface="Tw Cen MT"/>
              </a:rPr>
              <a:t>MICRO</a:t>
            </a:r>
            <a:r>
              <a:rPr lang="es-BO" sz="3200" b="1">
                <a:solidFill>
                  <a:srgbClr val="FF5969"/>
                </a:solidFill>
                <a:ea typeface="+mn-lt"/>
                <a:cs typeface="+mn-lt"/>
              </a:rPr>
              <a:t>ECONOMÍA</a:t>
            </a:r>
            <a:endParaRPr lang="en-US">
              <a:solidFill>
                <a:srgbClr val="FF5969"/>
              </a:solidFill>
              <a:cs typeface="Calibri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9C0D94A-9309-466E-9AAF-D2D2A6DA12B4}"/>
              </a:ext>
            </a:extLst>
          </p:cNvPr>
          <p:cNvSpPr txBox="1"/>
          <p:nvPr/>
        </p:nvSpPr>
        <p:spPr>
          <a:xfrm>
            <a:off x="2233003" y="5345100"/>
            <a:ext cx="3465504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>
                <a:latin typeface="Arial Nova"/>
                <a:ea typeface="+mn-lt"/>
                <a:cs typeface="+mn-lt"/>
              </a:rPr>
              <a:t>La </a:t>
            </a:r>
            <a:r>
              <a:rPr lang="en-US" err="1">
                <a:latin typeface="Arial Nova"/>
                <a:ea typeface="+mn-lt"/>
                <a:cs typeface="+mn-lt"/>
              </a:rPr>
              <a:t>macroeconomía</a:t>
            </a:r>
            <a:r>
              <a:rPr lang="en-US">
                <a:latin typeface="Arial Nova"/>
                <a:ea typeface="+mn-lt"/>
                <a:cs typeface="+mn-lt"/>
              </a:rPr>
              <a:t> centra </a:t>
            </a:r>
            <a:r>
              <a:rPr lang="en-US" err="1">
                <a:latin typeface="Arial Nova"/>
                <a:ea typeface="+mn-lt"/>
                <a:cs typeface="+mn-lt"/>
              </a:rPr>
              <a:t>su</a:t>
            </a:r>
            <a:r>
              <a:rPr lang="en-US">
                <a:latin typeface="Arial Nova"/>
                <a:ea typeface="+mn-lt"/>
                <a:cs typeface="+mn-lt"/>
              </a:rPr>
              <a:t> </a:t>
            </a:r>
            <a:r>
              <a:rPr lang="en-US" err="1">
                <a:latin typeface="Arial Nova"/>
                <a:ea typeface="+mn-lt"/>
                <a:cs typeface="+mn-lt"/>
              </a:rPr>
              <a:t>análisis</a:t>
            </a:r>
            <a:r>
              <a:rPr lang="en-US">
                <a:latin typeface="Arial Nova"/>
                <a:ea typeface="+mn-lt"/>
                <a:cs typeface="+mn-lt"/>
              </a:rPr>
              <a:t> </a:t>
            </a:r>
            <a:r>
              <a:rPr lang="en-US" err="1">
                <a:latin typeface="Arial Nova"/>
                <a:ea typeface="+mn-lt"/>
                <a:cs typeface="+mn-lt"/>
              </a:rPr>
              <a:t>en</a:t>
            </a:r>
            <a:r>
              <a:rPr lang="en-US">
                <a:latin typeface="Arial Nova"/>
                <a:ea typeface="+mn-lt"/>
                <a:cs typeface="+mn-lt"/>
              </a:rPr>
              <a:t> </a:t>
            </a:r>
            <a:r>
              <a:rPr lang="en-US" err="1">
                <a:latin typeface="Arial Nova"/>
                <a:ea typeface="+mn-lt"/>
                <a:cs typeface="+mn-lt"/>
              </a:rPr>
              <a:t>el</a:t>
            </a:r>
            <a:r>
              <a:rPr lang="en-US">
                <a:latin typeface="Arial Nova"/>
                <a:ea typeface="+mn-lt"/>
                <a:cs typeface="+mn-lt"/>
              </a:rPr>
              <a:t> </a:t>
            </a:r>
            <a:r>
              <a:rPr lang="en-US" err="1">
                <a:latin typeface="Arial Nova"/>
                <a:ea typeface="+mn-lt"/>
                <a:cs typeface="+mn-lt"/>
              </a:rPr>
              <a:t>funcionamiento</a:t>
            </a:r>
            <a:r>
              <a:rPr lang="en-US">
                <a:latin typeface="Arial Nova"/>
                <a:ea typeface="+mn-lt"/>
                <a:cs typeface="+mn-lt"/>
              </a:rPr>
              <a:t> global de la </a:t>
            </a:r>
            <a:r>
              <a:rPr lang="en-US" err="1">
                <a:latin typeface="Arial Nova"/>
                <a:ea typeface="+mn-lt"/>
                <a:cs typeface="+mn-lt"/>
              </a:rPr>
              <a:t>economía</a:t>
            </a:r>
            <a:r>
              <a:rPr lang="en-US">
                <a:latin typeface="Arial Nova"/>
                <a:ea typeface="+mn-lt"/>
                <a:cs typeface="+mn-lt"/>
              </a:rPr>
              <a:t> </a:t>
            </a:r>
            <a:endParaRPr lang="en-US">
              <a:latin typeface="Arial Nova"/>
              <a:cs typeface="Calibri"/>
            </a:endParaRP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CCA47694-DD22-4581-AE52-92CAFB1E8D9F}"/>
              </a:ext>
            </a:extLst>
          </p:cNvPr>
          <p:cNvCxnSpPr>
            <a:cxnSpLocks/>
          </p:cNvCxnSpPr>
          <p:nvPr/>
        </p:nvCxnSpPr>
        <p:spPr>
          <a:xfrm>
            <a:off x="2934497" y="5271737"/>
            <a:ext cx="2048865" cy="0"/>
          </a:xfrm>
          <a:prstGeom prst="line">
            <a:avLst/>
          </a:prstGeom>
          <a:ln w="19050">
            <a:solidFill>
              <a:srgbClr val="52C9B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5989E1B9-568A-4A42-8AF0-604B030DA1A6}"/>
              </a:ext>
            </a:extLst>
          </p:cNvPr>
          <p:cNvCxnSpPr>
            <a:cxnSpLocks/>
          </p:cNvCxnSpPr>
          <p:nvPr/>
        </p:nvCxnSpPr>
        <p:spPr>
          <a:xfrm>
            <a:off x="7322756" y="5271362"/>
            <a:ext cx="2048865" cy="0"/>
          </a:xfrm>
          <a:prstGeom prst="line">
            <a:avLst/>
          </a:prstGeom>
          <a:ln w="19050">
            <a:solidFill>
              <a:srgbClr val="FF5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1C3A2F23-D188-427F-A5B5-3CDD16195F38}"/>
              </a:ext>
            </a:extLst>
          </p:cNvPr>
          <p:cNvCxnSpPr>
            <a:cxnSpLocks/>
          </p:cNvCxnSpPr>
          <p:nvPr/>
        </p:nvCxnSpPr>
        <p:spPr>
          <a:xfrm>
            <a:off x="5162696" y="1282862"/>
            <a:ext cx="2048865" cy="0"/>
          </a:xfrm>
          <a:prstGeom prst="line">
            <a:avLst/>
          </a:prstGeom>
          <a:ln w="19050">
            <a:solidFill>
              <a:srgbClr val="FEC6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8BC03B54-306A-49D5-83B2-3AF41A37C718}"/>
              </a:ext>
            </a:extLst>
          </p:cNvPr>
          <p:cNvGrpSpPr/>
          <p:nvPr/>
        </p:nvGrpSpPr>
        <p:grpSpPr>
          <a:xfrm>
            <a:off x="-10022401" y="0"/>
            <a:ext cx="12208615" cy="6858000"/>
            <a:chOff x="-1030514" y="0"/>
            <a:chExt cx="12208615" cy="6858000"/>
          </a:xfrm>
        </p:grpSpPr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CEFA7B59-6C33-4D92-B710-A74B87EF968C}"/>
                </a:ext>
              </a:extLst>
            </p:cNvPr>
            <p:cNvSpPr/>
            <p:nvPr/>
          </p:nvSpPr>
          <p:spPr>
            <a:xfrm>
              <a:off x="-1030514" y="0"/>
              <a:ext cx="1219200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F4124761-4256-49BB-BF1D-57354FAECE8E}"/>
                </a:ext>
              </a:extLst>
            </p:cNvPr>
            <p:cNvSpPr/>
            <p:nvPr/>
          </p:nvSpPr>
          <p:spPr>
            <a:xfrm>
              <a:off x="10609943" y="2732314"/>
              <a:ext cx="551543" cy="1393371"/>
            </a:xfrm>
            <a:prstGeom prst="rect">
              <a:avLst/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56B62F16-A36A-44C0-BA78-7A19E2AFAA7B}"/>
                </a:ext>
              </a:extLst>
            </p:cNvPr>
            <p:cNvSpPr txBox="1"/>
            <p:nvPr/>
          </p:nvSpPr>
          <p:spPr>
            <a:xfrm rot="16200000">
              <a:off x="9840685" y="3136611"/>
              <a:ext cx="2090057" cy="584775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endParaRPr lang="en-US" sz="3200" b="1">
                <a:solidFill>
                  <a:srgbClr val="F0EEF0"/>
                </a:solidFill>
                <a:latin typeface="Montserrat" panose="02000505000000020004" pitchFamily="2" charset="0"/>
              </a:endParaRPr>
            </a:p>
          </p:txBody>
        </p: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AE25AB36-846C-42D8-836F-5E3B6C4CC70C}"/>
              </a:ext>
            </a:extLst>
          </p:cNvPr>
          <p:cNvGrpSpPr/>
          <p:nvPr/>
        </p:nvGrpSpPr>
        <p:grpSpPr>
          <a:xfrm>
            <a:off x="-10555422" y="0"/>
            <a:ext cx="12208615" cy="6858000"/>
            <a:chOff x="-1030514" y="0"/>
            <a:chExt cx="12208615" cy="6858000"/>
          </a:xfrm>
        </p:grpSpPr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D933D379-7D7A-4103-8EEC-86CB419CCA04}"/>
                </a:ext>
              </a:extLst>
            </p:cNvPr>
            <p:cNvSpPr/>
            <p:nvPr/>
          </p:nvSpPr>
          <p:spPr>
            <a:xfrm>
              <a:off x="-1030514" y="0"/>
              <a:ext cx="1219200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85F552E9-C736-4147-9D2B-F630E7BFDA09}"/>
                </a:ext>
              </a:extLst>
            </p:cNvPr>
            <p:cNvSpPr/>
            <p:nvPr/>
          </p:nvSpPr>
          <p:spPr>
            <a:xfrm>
              <a:off x="10609943" y="2732314"/>
              <a:ext cx="551543" cy="1393371"/>
            </a:xfrm>
            <a:prstGeom prst="rect">
              <a:avLst/>
            </a:pr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30E3DE91-679B-449F-9E4A-47DB7E37F00F}"/>
                </a:ext>
              </a:extLst>
            </p:cNvPr>
            <p:cNvSpPr txBox="1"/>
            <p:nvPr/>
          </p:nvSpPr>
          <p:spPr>
            <a:xfrm rot="16200000">
              <a:off x="9840685" y="3136611"/>
              <a:ext cx="2090057" cy="584775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endParaRPr lang="en-US" sz="3200" b="1">
                <a:solidFill>
                  <a:srgbClr val="F0EEF0"/>
                </a:solidFill>
                <a:latin typeface="Montserrat" panose="02000505000000020004" pitchFamily="2" charset="0"/>
              </a:endParaRPr>
            </a:p>
          </p:txBody>
        </p:sp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B2FD9D88-D674-4439-96F8-D1A63372FE54}"/>
              </a:ext>
            </a:extLst>
          </p:cNvPr>
          <p:cNvGrpSpPr/>
          <p:nvPr/>
        </p:nvGrpSpPr>
        <p:grpSpPr>
          <a:xfrm>
            <a:off x="-11113074" y="0"/>
            <a:ext cx="12208615" cy="6858000"/>
            <a:chOff x="-1030514" y="0"/>
            <a:chExt cx="12208615" cy="6858000"/>
          </a:xfrm>
        </p:grpSpPr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C9DA9384-3839-493B-B3B7-E30AB3AF2814}"/>
                </a:ext>
              </a:extLst>
            </p:cNvPr>
            <p:cNvSpPr/>
            <p:nvPr/>
          </p:nvSpPr>
          <p:spPr>
            <a:xfrm>
              <a:off x="-1030514" y="0"/>
              <a:ext cx="1219200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A7BCA08D-F774-4814-9CC5-4D1C40BB4620}"/>
                </a:ext>
              </a:extLst>
            </p:cNvPr>
            <p:cNvSpPr/>
            <p:nvPr/>
          </p:nvSpPr>
          <p:spPr>
            <a:xfrm>
              <a:off x="10609943" y="2732314"/>
              <a:ext cx="551543" cy="1393371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2D833802-FE42-4DB9-B5F4-49047D81749B}"/>
                </a:ext>
              </a:extLst>
            </p:cNvPr>
            <p:cNvSpPr txBox="1"/>
            <p:nvPr/>
          </p:nvSpPr>
          <p:spPr>
            <a:xfrm rot="16200000">
              <a:off x="9840685" y="3136611"/>
              <a:ext cx="2090057" cy="584775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endParaRPr lang="en-US" sz="3200" b="1">
                <a:solidFill>
                  <a:srgbClr val="F0EEF0"/>
                </a:solidFill>
                <a:latin typeface="Montserrat" panose="02000505000000020004" pitchFamily="2" charset="0"/>
              </a:endParaRPr>
            </a:p>
          </p:txBody>
        </p:sp>
      </p:grp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E3CE75EA-170E-4EB3-ADEB-1166EAC40739}"/>
              </a:ext>
            </a:extLst>
          </p:cNvPr>
          <p:cNvGrpSpPr/>
          <p:nvPr/>
        </p:nvGrpSpPr>
        <p:grpSpPr>
          <a:xfrm>
            <a:off x="-11658506" y="0"/>
            <a:ext cx="12208615" cy="6858000"/>
            <a:chOff x="-1030514" y="0"/>
            <a:chExt cx="12208615" cy="6858000"/>
          </a:xfrm>
        </p:grpSpPr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1A5DCC23-4EAA-4F6E-96F0-5B2AE8EA2086}"/>
                </a:ext>
              </a:extLst>
            </p:cNvPr>
            <p:cNvSpPr/>
            <p:nvPr/>
          </p:nvSpPr>
          <p:spPr>
            <a:xfrm>
              <a:off x="-1030514" y="0"/>
              <a:ext cx="1219200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42EFF607-D6E5-45EC-A5F4-AC0E1E2BC1F7}"/>
                </a:ext>
              </a:extLst>
            </p:cNvPr>
            <p:cNvSpPr/>
            <p:nvPr/>
          </p:nvSpPr>
          <p:spPr>
            <a:xfrm>
              <a:off x="10609943" y="2732314"/>
              <a:ext cx="551543" cy="1393371"/>
            </a:xfrm>
            <a:prstGeom prst="rect">
              <a:avLst/>
            </a:pr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A7C3CBFD-5EA5-4686-8172-81F4AEE81929}"/>
                </a:ext>
              </a:extLst>
            </p:cNvPr>
            <p:cNvSpPr txBox="1"/>
            <p:nvPr/>
          </p:nvSpPr>
          <p:spPr>
            <a:xfrm rot="16200000">
              <a:off x="9840685" y="3136611"/>
              <a:ext cx="2090057" cy="584775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endParaRPr lang="en-US" sz="3200" b="1">
                <a:solidFill>
                  <a:srgbClr val="F0EEF0"/>
                </a:solidFill>
                <a:latin typeface="Montserrat" panose="02000505000000020004" pitchFamily="2" charset="0"/>
              </a:endParaRPr>
            </a:p>
          </p:txBody>
        </p:sp>
      </p:grpSp>
      <p:pic>
        <p:nvPicPr>
          <p:cNvPr id="2" name="Picture 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F2ED0F89-4C3B-BD2F-1EB4-553CFCE1B2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3834" y="110715"/>
            <a:ext cx="2254370" cy="1690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8984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000"/>
                            </p:stCondLst>
                            <p:childTnLst>
                              <p:par>
                                <p:cTn id="4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500"/>
                            </p:stCondLst>
                            <p:childTnLst>
                              <p:par>
                                <p:cTn id="5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000"/>
                            </p:stCondLst>
                            <p:childTnLst>
                              <p:par>
                                <p:cTn id="5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4500"/>
                            </p:stCondLst>
                            <p:childTnLst>
                              <p:par>
                                <p:cTn id="6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0"/>
                            </p:stCondLst>
                            <p:childTnLst>
                              <p:par>
                                <p:cTn id="6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500"/>
                            </p:stCondLst>
                            <p:childTnLst>
                              <p:par>
                                <p:cTn id="7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6000"/>
                            </p:stCondLst>
                            <p:childTnLst>
                              <p:par>
                                <p:cTn id="7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6500"/>
                            </p:stCondLst>
                            <p:childTnLst>
                              <p:par>
                                <p:cTn id="8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47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7000"/>
                            </p:stCondLst>
                            <p:childTnLst>
                              <p:par>
                                <p:cTn id="10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7500"/>
                            </p:stCondLst>
                            <p:childTnLst>
                              <p:par>
                                <p:cTn id="10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8000"/>
                            </p:stCondLst>
                            <p:childTnLst>
                              <p:par>
                                <p:cTn id="10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8500"/>
                            </p:stCondLst>
                            <p:childTnLst>
                              <p:par>
                                <p:cTn id="1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9000"/>
                            </p:stCondLst>
                            <p:childTnLst>
                              <p:par>
                                <p:cTn id="1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9500"/>
                            </p:stCondLst>
                            <p:childTnLst>
                              <p:par>
                                <p:cTn id="12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10000"/>
                            </p:stCondLst>
                            <p:childTnLst>
                              <p:par>
                                <p:cTn id="13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10500"/>
                            </p:stCondLst>
                            <p:childTnLst>
                              <p:par>
                                <p:cTn id="13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5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0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11000"/>
                            </p:stCondLst>
                            <p:childTnLst>
                              <p:par>
                                <p:cTn id="15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5" grpId="0" animBg="1"/>
      <p:bldP spid="36" grpId="0" animBg="1"/>
      <p:bldP spid="37" grpId="0" animBg="1"/>
      <p:bldP spid="39" grpId="0" animBg="1"/>
      <p:bldP spid="40" grpId="0"/>
      <p:bldP spid="41" grpId="0"/>
      <p:bldP spid="42" grpId="0" animBg="1"/>
      <p:bldP spid="43" grpId="0" animBg="1"/>
      <p:bldP spid="44" grpId="0" animBg="1"/>
      <p:bldP spid="45" grpId="0" animBg="1"/>
      <p:bldP spid="47" grpId="0" animBg="1"/>
      <p:bldP spid="48" grpId="0"/>
      <p:bldP spid="49" grpId="0"/>
      <p:bldP spid="50" grpId="0" animBg="1"/>
      <p:bldP spid="51" grpId="0" animBg="1"/>
      <p:bldP spid="52" grpId="0" animBg="1"/>
      <p:bldP spid="53" grpId="0" animBg="1"/>
      <p:bldP spid="55" grpId="0" animBg="1"/>
      <p:bldP spid="56" grpId="0"/>
      <p:bldP spid="5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id="{DEA36CD1-A232-45C6-81D0-FF676E79B61E}"/>
              </a:ext>
            </a:extLst>
          </p:cNvPr>
          <p:cNvGrpSpPr/>
          <p:nvPr/>
        </p:nvGrpSpPr>
        <p:grpSpPr>
          <a:xfrm>
            <a:off x="-881742" y="0"/>
            <a:ext cx="13073742" cy="6858000"/>
            <a:chOff x="-1030514" y="0"/>
            <a:chExt cx="13073742" cy="6858000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11D4488-BEEE-4523-BF4A-73C4C95CCD2B}"/>
                </a:ext>
              </a:extLst>
            </p:cNvPr>
            <p:cNvSpPr/>
            <p:nvPr/>
          </p:nvSpPr>
          <p:spPr>
            <a:xfrm>
              <a:off x="-1030514" y="0"/>
              <a:ext cx="1219200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E278C53F-B948-4E20-B061-EB63FF9E5B5F}"/>
                </a:ext>
              </a:extLst>
            </p:cNvPr>
            <p:cNvSpPr/>
            <p:nvPr/>
          </p:nvSpPr>
          <p:spPr>
            <a:xfrm>
              <a:off x="10609943" y="2732314"/>
              <a:ext cx="551543" cy="1393371"/>
            </a:xfrm>
            <a:prstGeom prst="rect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91E323B-6F3E-475A-A5A7-E80446AEA28C}"/>
                </a:ext>
              </a:extLst>
            </p:cNvPr>
            <p:cNvSpPr txBox="1"/>
            <p:nvPr/>
          </p:nvSpPr>
          <p:spPr>
            <a:xfrm rot="16200000">
              <a:off x="9840685" y="3136611"/>
              <a:ext cx="2090057" cy="584775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endParaRPr lang="en-US" sz="3200" b="1">
                <a:solidFill>
                  <a:srgbClr val="F0EEF0"/>
                </a:solidFill>
                <a:latin typeface="Montserrat" panose="02000505000000020004" pitchFamily="2" charset="0"/>
              </a:endParaRPr>
            </a:p>
          </p:txBody>
        </p:sp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id="{6F9AD1C9-B71A-4D8D-8F52-77292535D056}"/>
                </a:ext>
              </a:extLst>
            </p:cNvPr>
            <p:cNvSpPr/>
            <p:nvPr/>
          </p:nvSpPr>
          <p:spPr>
            <a:xfrm rot="5400000">
              <a:off x="10412186" y="2988127"/>
              <a:ext cx="2380342" cy="881743"/>
            </a:xfrm>
            <a:prstGeom prst="triangl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847FD0F2-D510-483A-8F91-AA7737C223BD}"/>
              </a:ext>
            </a:extLst>
          </p:cNvPr>
          <p:cNvGrpSpPr/>
          <p:nvPr/>
        </p:nvGrpSpPr>
        <p:grpSpPr>
          <a:xfrm>
            <a:off x="-1431378" y="0"/>
            <a:ext cx="12208615" cy="6858000"/>
            <a:chOff x="-1030514" y="0"/>
            <a:chExt cx="12208615" cy="6858000"/>
          </a:xfrm>
        </p:grpSpPr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71883E71-270A-4B7A-A6F1-8D930DCFAE74}"/>
                </a:ext>
              </a:extLst>
            </p:cNvPr>
            <p:cNvSpPr/>
            <p:nvPr/>
          </p:nvSpPr>
          <p:spPr>
            <a:xfrm>
              <a:off x="-1030514" y="0"/>
              <a:ext cx="1219200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6CD52B85-063B-4CBC-8CDA-A7F94686F31D}"/>
                </a:ext>
              </a:extLst>
            </p:cNvPr>
            <p:cNvSpPr/>
            <p:nvPr/>
          </p:nvSpPr>
          <p:spPr>
            <a:xfrm>
              <a:off x="10609943" y="2732314"/>
              <a:ext cx="551543" cy="1393371"/>
            </a:xfrm>
            <a:prstGeom prst="rect">
              <a:avLst/>
            </a:prstGeom>
            <a:solidFill>
              <a:srgbClr val="52C9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7CB3F559-D59C-4B04-8E4F-FF9B852686E5}"/>
                </a:ext>
              </a:extLst>
            </p:cNvPr>
            <p:cNvSpPr txBox="1"/>
            <p:nvPr/>
          </p:nvSpPr>
          <p:spPr>
            <a:xfrm rot="16200000">
              <a:off x="9840685" y="3136611"/>
              <a:ext cx="2090057" cy="584775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endParaRPr lang="en-US" sz="3200" b="1">
                <a:solidFill>
                  <a:srgbClr val="F0EEF0"/>
                </a:solidFill>
                <a:latin typeface="Montserrat" panose="02000505000000020004" pitchFamily="2" charset="0"/>
              </a:endParaRPr>
            </a:p>
          </p:txBody>
        </p:sp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8BC03B54-306A-49D5-83B2-3AF41A37C718}"/>
              </a:ext>
            </a:extLst>
          </p:cNvPr>
          <p:cNvGrpSpPr/>
          <p:nvPr/>
        </p:nvGrpSpPr>
        <p:grpSpPr>
          <a:xfrm>
            <a:off x="-1981014" y="0"/>
            <a:ext cx="12208615" cy="6858000"/>
            <a:chOff x="-1030514" y="0"/>
            <a:chExt cx="12208615" cy="6858000"/>
          </a:xfrm>
        </p:grpSpPr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CEFA7B59-6C33-4D92-B710-A74B87EF968C}"/>
                </a:ext>
              </a:extLst>
            </p:cNvPr>
            <p:cNvSpPr/>
            <p:nvPr/>
          </p:nvSpPr>
          <p:spPr>
            <a:xfrm>
              <a:off x="-1030514" y="0"/>
              <a:ext cx="1219200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F4124761-4256-49BB-BF1D-57354FAECE8E}"/>
                </a:ext>
              </a:extLst>
            </p:cNvPr>
            <p:cNvSpPr/>
            <p:nvPr/>
          </p:nvSpPr>
          <p:spPr>
            <a:xfrm>
              <a:off x="10609943" y="2732314"/>
              <a:ext cx="551543" cy="1393371"/>
            </a:xfrm>
            <a:prstGeom prst="rect">
              <a:avLst/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56B62F16-A36A-44C0-BA78-7A19E2AFAA7B}"/>
                </a:ext>
              </a:extLst>
            </p:cNvPr>
            <p:cNvSpPr txBox="1"/>
            <p:nvPr/>
          </p:nvSpPr>
          <p:spPr>
            <a:xfrm rot="16200000">
              <a:off x="9840685" y="3136611"/>
              <a:ext cx="2090057" cy="584775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endParaRPr lang="en-US" sz="3200" b="1">
                <a:solidFill>
                  <a:srgbClr val="F0EEF0"/>
                </a:solidFill>
                <a:latin typeface="Montserrat" panose="02000505000000020004" pitchFamily="2" charset="0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80C275C-FA5A-4B42-A9B8-A7C47FBA7900}"/>
              </a:ext>
            </a:extLst>
          </p:cNvPr>
          <p:cNvGrpSpPr/>
          <p:nvPr/>
        </p:nvGrpSpPr>
        <p:grpSpPr>
          <a:xfrm flipH="1">
            <a:off x="6887752" y="2019937"/>
            <a:ext cx="773683" cy="1311158"/>
            <a:chOff x="1983167" y="2950737"/>
            <a:chExt cx="414099" cy="701773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E526851C-5164-472A-A0C5-62C08A862A5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244671" y="2950737"/>
              <a:ext cx="152595" cy="701773"/>
            </a:xfrm>
            <a:prstGeom prst="line">
              <a:avLst/>
            </a:prstGeom>
            <a:ln w="28575">
              <a:solidFill>
                <a:srgbClr val="5D737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5ECFF5D5-6A76-4D14-9DF0-5B3E283488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83167" y="2952010"/>
              <a:ext cx="267874" cy="0"/>
            </a:xfrm>
            <a:prstGeom prst="line">
              <a:avLst/>
            </a:prstGeom>
            <a:ln w="28575">
              <a:solidFill>
                <a:srgbClr val="5D737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Oval 34">
            <a:extLst>
              <a:ext uri="{FF2B5EF4-FFF2-40B4-BE49-F238E27FC236}">
                <a16:creationId xmlns:a16="http://schemas.microsoft.com/office/drawing/2014/main" id="{BBBECDC1-8F0D-4CB1-B0B7-D3F7F9C1C33A}"/>
              </a:ext>
            </a:extLst>
          </p:cNvPr>
          <p:cNvSpPr/>
          <p:nvPr/>
        </p:nvSpPr>
        <p:spPr>
          <a:xfrm>
            <a:off x="6314665" y="3141656"/>
            <a:ext cx="1107918" cy="1107918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016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6DDC31E1-E008-402C-99F9-DD4DC2FB062A}"/>
              </a:ext>
            </a:extLst>
          </p:cNvPr>
          <p:cNvGrpSpPr/>
          <p:nvPr/>
        </p:nvGrpSpPr>
        <p:grpSpPr>
          <a:xfrm flipH="1" flipV="1">
            <a:off x="8239561" y="4661608"/>
            <a:ext cx="367718" cy="661352"/>
            <a:chOff x="2305352" y="3140602"/>
            <a:chExt cx="367718" cy="661352"/>
          </a:xfrm>
        </p:grpSpPr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FEBF470F-9F11-47D5-8159-F95D0350587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51768" y="3140602"/>
              <a:ext cx="121302" cy="661352"/>
            </a:xfrm>
            <a:prstGeom prst="line">
              <a:avLst/>
            </a:prstGeom>
            <a:ln w="28575">
              <a:solidFill>
                <a:srgbClr val="FF596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535968AE-9FC9-4C2F-9B48-65A1738BFCE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305352" y="3145032"/>
              <a:ext cx="259116" cy="0"/>
            </a:xfrm>
            <a:prstGeom prst="line">
              <a:avLst/>
            </a:prstGeom>
            <a:ln w="28575">
              <a:solidFill>
                <a:srgbClr val="FF596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Oval 38">
            <a:extLst>
              <a:ext uri="{FF2B5EF4-FFF2-40B4-BE49-F238E27FC236}">
                <a16:creationId xmlns:a16="http://schemas.microsoft.com/office/drawing/2014/main" id="{FB8507F4-896E-42F4-8A34-DC19EE5EB191}"/>
              </a:ext>
            </a:extLst>
          </p:cNvPr>
          <p:cNvSpPr/>
          <p:nvPr/>
        </p:nvSpPr>
        <p:spPr>
          <a:xfrm>
            <a:off x="7538241" y="3235315"/>
            <a:ext cx="1563164" cy="156316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016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4AEC1E36-A6D9-4960-B078-35ADD483FF84}"/>
              </a:ext>
            </a:extLst>
          </p:cNvPr>
          <p:cNvGrpSpPr/>
          <p:nvPr/>
        </p:nvGrpSpPr>
        <p:grpSpPr>
          <a:xfrm>
            <a:off x="4344101" y="1459281"/>
            <a:ext cx="976405" cy="824338"/>
            <a:chOff x="4551111" y="2049196"/>
            <a:chExt cx="976405" cy="824338"/>
          </a:xfrm>
        </p:grpSpPr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2BE1FB3C-C094-4750-A3EA-152F06A06C3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99050" y="2049196"/>
              <a:ext cx="428466" cy="824338"/>
            </a:xfrm>
            <a:prstGeom prst="line">
              <a:avLst/>
            </a:prstGeom>
            <a:ln w="28575">
              <a:solidFill>
                <a:srgbClr val="52C9B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4060258-3342-4239-AB33-2D6029302A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51111" y="2051577"/>
              <a:ext cx="557464" cy="0"/>
            </a:xfrm>
            <a:prstGeom prst="line">
              <a:avLst/>
            </a:prstGeom>
            <a:ln w="28575">
              <a:solidFill>
                <a:srgbClr val="52C9B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Oval 42">
            <a:extLst>
              <a:ext uri="{FF2B5EF4-FFF2-40B4-BE49-F238E27FC236}">
                <a16:creationId xmlns:a16="http://schemas.microsoft.com/office/drawing/2014/main" id="{45349780-E37A-462F-9977-73BB450DF6EB}"/>
              </a:ext>
            </a:extLst>
          </p:cNvPr>
          <p:cNvSpPr/>
          <p:nvPr/>
        </p:nvSpPr>
        <p:spPr>
          <a:xfrm>
            <a:off x="4217384" y="2070920"/>
            <a:ext cx="2046256" cy="204625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016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93E2D02C-E23D-4039-A5DE-8FAF65A1B99E}"/>
              </a:ext>
            </a:extLst>
          </p:cNvPr>
          <p:cNvGrpSpPr/>
          <p:nvPr/>
        </p:nvGrpSpPr>
        <p:grpSpPr>
          <a:xfrm flipV="1">
            <a:off x="3237606" y="4282864"/>
            <a:ext cx="277644" cy="848125"/>
            <a:chOff x="2377209" y="2918837"/>
            <a:chExt cx="277644" cy="848125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896A0E57-96D8-475E-96B5-43B1B8CBE0C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45819" y="2918837"/>
              <a:ext cx="109034" cy="848125"/>
            </a:xfrm>
            <a:prstGeom prst="line">
              <a:avLst/>
            </a:prstGeom>
            <a:ln w="28575">
              <a:solidFill>
                <a:srgbClr val="FEC63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4C286471-B494-4C1E-81A9-9DFEACD7A64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377209" y="2919213"/>
              <a:ext cx="184485" cy="0"/>
            </a:xfrm>
            <a:prstGeom prst="line">
              <a:avLst/>
            </a:prstGeom>
            <a:ln w="28575">
              <a:solidFill>
                <a:srgbClr val="FEC63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Oval 46">
            <a:extLst>
              <a:ext uri="{FF2B5EF4-FFF2-40B4-BE49-F238E27FC236}">
                <a16:creationId xmlns:a16="http://schemas.microsoft.com/office/drawing/2014/main" id="{28CD788B-52B6-4FE6-9CAA-E549945AC22E}"/>
              </a:ext>
            </a:extLst>
          </p:cNvPr>
          <p:cNvSpPr/>
          <p:nvPr/>
        </p:nvSpPr>
        <p:spPr>
          <a:xfrm>
            <a:off x="2766807" y="2995868"/>
            <a:ext cx="1399494" cy="139949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016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559F8F60-AEFF-4673-AF31-13A0ACA9DC11}"/>
              </a:ext>
            </a:extLst>
          </p:cNvPr>
          <p:cNvSpPr/>
          <p:nvPr/>
        </p:nvSpPr>
        <p:spPr>
          <a:xfrm>
            <a:off x="2856047" y="3085108"/>
            <a:ext cx="1221014" cy="1221014"/>
          </a:xfrm>
          <a:prstGeom prst="ellipse">
            <a:avLst/>
          </a:prstGeom>
          <a:solidFill>
            <a:srgbClr val="FEC6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EB3FBD04-7F6E-40B6-8A25-85674A9CA2DB}"/>
              </a:ext>
            </a:extLst>
          </p:cNvPr>
          <p:cNvSpPr/>
          <p:nvPr/>
        </p:nvSpPr>
        <p:spPr>
          <a:xfrm>
            <a:off x="4318855" y="2172391"/>
            <a:ext cx="1843314" cy="1843314"/>
          </a:xfrm>
          <a:prstGeom prst="ellipse">
            <a:avLst/>
          </a:prstGeom>
          <a:solidFill>
            <a:srgbClr val="52C9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35F7B28A-FD05-45A8-8566-16F768A309B1}"/>
              </a:ext>
            </a:extLst>
          </p:cNvPr>
          <p:cNvSpPr/>
          <p:nvPr/>
        </p:nvSpPr>
        <p:spPr>
          <a:xfrm>
            <a:off x="6400853" y="3227844"/>
            <a:ext cx="935542" cy="935542"/>
          </a:xfrm>
          <a:prstGeom prst="ellipse">
            <a:avLst/>
          </a:prstGeom>
          <a:solidFill>
            <a:srgbClr val="5D73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68C62652-917C-4067-88A5-CABF5BE51769}"/>
              </a:ext>
            </a:extLst>
          </p:cNvPr>
          <p:cNvSpPr/>
          <p:nvPr/>
        </p:nvSpPr>
        <p:spPr>
          <a:xfrm>
            <a:off x="7634022" y="3331096"/>
            <a:ext cx="1371602" cy="1371602"/>
          </a:xfrm>
          <a:prstGeom prst="ellipse">
            <a:avLst/>
          </a:prstGeom>
          <a:solidFill>
            <a:srgbClr val="FF59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D5FAE30-18D0-421E-B443-BBA42DAD0FC9}"/>
              </a:ext>
            </a:extLst>
          </p:cNvPr>
          <p:cNvSpPr txBox="1"/>
          <p:nvPr/>
        </p:nvSpPr>
        <p:spPr>
          <a:xfrm>
            <a:off x="1854866" y="5339793"/>
            <a:ext cx="2221206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000" b="1">
                <a:solidFill>
                  <a:srgbClr val="FEC630"/>
                </a:solidFill>
                <a:latin typeface="Tw Cen MT"/>
              </a:rPr>
              <a:t>DISYUNTIVAS EN EL CAMINOS</a:t>
            </a:r>
            <a:endParaRPr lang="en-US" sz="2000" b="1">
              <a:solidFill>
                <a:srgbClr val="FEC630"/>
              </a:solidFill>
              <a:latin typeface="Tw Cen MT" panose="020B0602020104020603" pitchFamily="34" charset="0"/>
            </a:endParaRP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707CEE32-4082-491D-A2C6-AA80E650BA7C}"/>
              </a:ext>
            </a:extLst>
          </p:cNvPr>
          <p:cNvGrpSpPr/>
          <p:nvPr/>
        </p:nvGrpSpPr>
        <p:grpSpPr>
          <a:xfrm>
            <a:off x="1856999" y="943298"/>
            <a:ext cx="2566261" cy="1026903"/>
            <a:chOff x="2215445" y="1552263"/>
            <a:chExt cx="2351398" cy="1026903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4D1A5EB6-F7AC-4FFC-BEAA-553C93E9CEDA}"/>
                </a:ext>
              </a:extLst>
            </p:cNvPr>
            <p:cNvSpPr txBox="1"/>
            <p:nvPr/>
          </p:nvSpPr>
          <p:spPr>
            <a:xfrm>
              <a:off x="3707888" y="1552263"/>
              <a:ext cx="7248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 b="1">
                  <a:solidFill>
                    <a:srgbClr val="52C9BD"/>
                  </a:solidFill>
                  <a:latin typeface="Tw Cen MT" panose="020B0602020104020603" pitchFamily="34" charset="0"/>
                </a:rPr>
                <a:t>02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BC0B248D-6EF4-4F67-BF38-F37D0FC5191F}"/>
                </a:ext>
              </a:extLst>
            </p:cNvPr>
            <p:cNvSpPr txBox="1"/>
            <p:nvPr/>
          </p:nvSpPr>
          <p:spPr>
            <a:xfrm>
              <a:off x="2215445" y="1871280"/>
              <a:ext cx="2351398" cy="707886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s-BO" sz="2000" b="1">
                  <a:solidFill>
                    <a:srgbClr val="52C9BD"/>
                  </a:solidFill>
                  <a:ea typeface="+mn-lt"/>
                  <a:cs typeface="+mn-lt"/>
                </a:rPr>
                <a:t>COSTO ES AQUELLO A LO QUE SE RENUNCIA</a:t>
              </a:r>
              <a:endParaRPr lang="en-US" b="1">
                <a:solidFill>
                  <a:srgbClr val="52C9BD"/>
                </a:solidFill>
                <a:cs typeface="Calibri"/>
              </a:endParaRP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C331C5B8-7CF3-4E6C-AEB3-AA8ADE830418}"/>
              </a:ext>
            </a:extLst>
          </p:cNvPr>
          <p:cNvGrpSpPr/>
          <p:nvPr/>
        </p:nvGrpSpPr>
        <p:grpSpPr>
          <a:xfrm>
            <a:off x="6688321" y="5069735"/>
            <a:ext cx="3256376" cy="1056410"/>
            <a:chOff x="7283071" y="5546985"/>
            <a:chExt cx="3256376" cy="1056410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0A01125F-6057-4A24-9E29-09F85ADFFDFB}"/>
                </a:ext>
              </a:extLst>
            </p:cNvPr>
            <p:cNvSpPr txBox="1"/>
            <p:nvPr/>
          </p:nvSpPr>
          <p:spPr>
            <a:xfrm>
              <a:off x="9232440" y="5546985"/>
              <a:ext cx="7248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>
                  <a:solidFill>
                    <a:srgbClr val="FF5969"/>
                  </a:solidFill>
                  <a:latin typeface="Tw Cen MT" panose="020B0602020104020603" pitchFamily="34" charset="0"/>
                </a:rPr>
                <a:t>04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52868444-4EBE-47D3-889A-C8A1BB66A772}"/>
                </a:ext>
              </a:extLst>
            </p:cNvPr>
            <p:cNvSpPr txBox="1"/>
            <p:nvPr/>
          </p:nvSpPr>
          <p:spPr>
            <a:xfrm>
              <a:off x="7283071" y="5895509"/>
              <a:ext cx="3256376" cy="707886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sz="2000" b="1">
                  <a:solidFill>
                    <a:srgbClr val="FF5969"/>
                  </a:solidFill>
                  <a:latin typeface="Tw Cen MT"/>
                </a:rPr>
                <a:t>INDIVIDUOS RESPONDEN A INCENTIVOS</a:t>
              </a:r>
              <a:endParaRPr lang="en-US" sz="2000" b="1">
                <a:solidFill>
                  <a:srgbClr val="FF5969"/>
                </a:solidFill>
                <a:latin typeface="Tw Cen MT" panose="020B0602020104020603" pitchFamily="34" charset="0"/>
              </a:endParaRP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04F79966-3175-4A42-9E63-6C5843BEC0F3}"/>
              </a:ext>
            </a:extLst>
          </p:cNvPr>
          <p:cNvGrpSpPr/>
          <p:nvPr/>
        </p:nvGrpSpPr>
        <p:grpSpPr>
          <a:xfrm>
            <a:off x="7237000" y="1740425"/>
            <a:ext cx="2983206" cy="1042033"/>
            <a:chOff x="7386860" y="2330340"/>
            <a:chExt cx="2983206" cy="1042033"/>
          </a:xfrm>
        </p:grpSpPr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1C69D6B5-3F63-4015-91E9-E8C04CBB1289}"/>
                </a:ext>
              </a:extLst>
            </p:cNvPr>
            <p:cNvSpPr txBox="1"/>
            <p:nvPr/>
          </p:nvSpPr>
          <p:spPr>
            <a:xfrm>
              <a:off x="7855361" y="2330340"/>
              <a:ext cx="724812" cy="461665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sz="2400" b="1">
                  <a:solidFill>
                    <a:srgbClr val="5D7373"/>
                  </a:solidFill>
                  <a:latin typeface="Tw Cen MT" panose="020B0602020104020603" pitchFamily="34" charset="0"/>
                </a:rPr>
                <a:t>03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FC7A0206-5DA1-4B91-AE22-5C3FCB569643}"/>
                </a:ext>
              </a:extLst>
            </p:cNvPr>
            <p:cNvSpPr txBox="1"/>
            <p:nvPr/>
          </p:nvSpPr>
          <p:spPr>
            <a:xfrm>
              <a:off x="7386860" y="2664487"/>
              <a:ext cx="2983206" cy="707886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sz="2000" b="1">
                  <a:solidFill>
                    <a:srgbClr val="5D7373"/>
                  </a:solidFill>
                  <a:cs typeface="Calibri"/>
                </a:rPr>
                <a:t>ANALISIS MARGINAL Y PENSAMIENTO RACIONAL</a:t>
              </a:r>
            </a:p>
          </p:txBody>
        </p:sp>
      </p:grpSp>
      <p:sp>
        <p:nvSpPr>
          <p:cNvPr id="68" name="AutoShape 46">
            <a:extLst>
              <a:ext uri="{FF2B5EF4-FFF2-40B4-BE49-F238E27FC236}">
                <a16:creationId xmlns:a16="http://schemas.microsoft.com/office/drawing/2014/main" id="{0CED3D67-E0C9-465C-BA54-9578BB6C1F0D}"/>
              </a:ext>
            </a:extLst>
          </p:cNvPr>
          <p:cNvSpPr>
            <a:spLocks/>
          </p:cNvSpPr>
          <p:nvPr/>
        </p:nvSpPr>
        <p:spPr bwMode="auto">
          <a:xfrm>
            <a:off x="6559613" y="3389888"/>
            <a:ext cx="601818" cy="573064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6874" y="17549"/>
                </a:moveTo>
                <a:cubicBezTo>
                  <a:pt x="15513" y="17549"/>
                  <a:pt x="14343" y="15612"/>
                  <a:pt x="13809" y="12825"/>
                </a:cubicBezTo>
                <a:lnTo>
                  <a:pt x="15524" y="12825"/>
                </a:lnTo>
                <a:cubicBezTo>
                  <a:pt x="17038" y="12825"/>
                  <a:pt x="18224" y="11343"/>
                  <a:pt x="18224" y="9450"/>
                </a:cubicBezTo>
                <a:cubicBezTo>
                  <a:pt x="18224" y="7558"/>
                  <a:pt x="17038" y="6075"/>
                  <a:pt x="15524" y="6075"/>
                </a:cubicBezTo>
                <a:lnTo>
                  <a:pt x="13809" y="6075"/>
                </a:lnTo>
                <a:cubicBezTo>
                  <a:pt x="14343" y="3289"/>
                  <a:pt x="15513" y="1350"/>
                  <a:pt x="16874" y="1350"/>
                </a:cubicBezTo>
                <a:cubicBezTo>
                  <a:pt x="18739" y="1350"/>
                  <a:pt x="20249" y="4976"/>
                  <a:pt x="20249" y="9450"/>
                </a:cubicBezTo>
                <a:cubicBezTo>
                  <a:pt x="20249" y="13923"/>
                  <a:pt x="18739" y="17549"/>
                  <a:pt x="16874" y="17549"/>
                </a:cubicBezTo>
                <a:moveTo>
                  <a:pt x="8926" y="11482"/>
                </a:moveTo>
                <a:lnTo>
                  <a:pt x="8774" y="11482"/>
                </a:lnTo>
                <a:lnTo>
                  <a:pt x="8774" y="11475"/>
                </a:lnTo>
                <a:cubicBezTo>
                  <a:pt x="8028" y="11475"/>
                  <a:pt x="7424" y="10569"/>
                  <a:pt x="7424" y="9450"/>
                </a:cubicBezTo>
                <a:cubicBezTo>
                  <a:pt x="7424" y="8332"/>
                  <a:pt x="8028" y="7425"/>
                  <a:pt x="8774" y="7425"/>
                </a:cubicBezTo>
                <a:lnTo>
                  <a:pt x="8926" y="7425"/>
                </a:lnTo>
                <a:cubicBezTo>
                  <a:pt x="10200" y="7425"/>
                  <a:pt x="11391" y="6924"/>
                  <a:pt x="12441" y="6063"/>
                </a:cubicBezTo>
                <a:cubicBezTo>
                  <a:pt x="12248" y="7149"/>
                  <a:pt x="12149" y="8300"/>
                  <a:pt x="12149" y="9450"/>
                </a:cubicBezTo>
                <a:cubicBezTo>
                  <a:pt x="12149" y="10603"/>
                  <a:pt x="12248" y="11758"/>
                  <a:pt x="12442" y="12846"/>
                </a:cubicBezTo>
                <a:cubicBezTo>
                  <a:pt x="11393" y="11983"/>
                  <a:pt x="10200" y="11482"/>
                  <a:pt x="8926" y="11482"/>
                </a:cubicBezTo>
                <a:moveTo>
                  <a:pt x="8096" y="20249"/>
                </a:moveTo>
                <a:lnTo>
                  <a:pt x="5396" y="20249"/>
                </a:lnTo>
                <a:lnTo>
                  <a:pt x="5396" y="14175"/>
                </a:lnTo>
                <a:cubicBezTo>
                  <a:pt x="5396" y="13683"/>
                  <a:pt x="5264" y="13223"/>
                  <a:pt x="5033" y="12825"/>
                </a:cubicBezTo>
                <a:lnTo>
                  <a:pt x="5505" y="12825"/>
                </a:lnTo>
                <a:lnTo>
                  <a:pt x="5505" y="12832"/>
                </a:lnTo>
                <a:lnTo>
                  <a:pt x="7535" y="12832"/>
                </a:lnTo>
                <a:cubicBezTo>
                  <a:pt x="7463" y="13042"/>
                  <a:pt x="7421" y="13265"/>
                  <a:pt x="7421" y="13500"/>
                </a:cubicBezTo>
                <a:lnTo>
                  <a:pt x="7421" y="18225"/>
                </a:lnTo>
                <a:cubicBezTo>
                  <a:pt x="7421" y="18874"/>
                  <a:pt x="7784" y="19307"/>
                  <a:pt x="8001" y="19565"/>
                </a:cubicBezTo>
                <a:cubicBezTo>
                  <a:pt x="8031" y="19601"/>
                  <a:pt x="8065" y="19638"/>
                  <a:pt x="8096" y="19677"/>
                </a:cubicBezTo>
                <a:cubicBezTo>
                  <a:pt x="8096" y="19677"/>
                  <a:pt x="8096" y="20249"/>
                  <a:pt x="8096" y="20249"/>
                </a:cubicBezTo>
                <a:close/>
                <a:moveTo>
                  <a:pt x="1349" y="9450"/>
                </a:moveTo>
                <a:cubicBezTo>
                  <a:pt x="1349" y="8332"/>
                  <a:pt x="1953" y="7425"/>
                  <a:pt x="2699" y="7425"/>
                </a:cubicBezTo>
                <a:lnTo>
                  <a:pt x="7434" y="7425"/>
                </a:lnTo>
                <a:cubicBezTo>
                  <a:pt x="7014" y="7916"/>
                  <a:pt x="6749" y="8631"/>
                  <a:pt x="6749" y="9450"/>
                </a:cubicBezTo>
                <a:cubicBezTo>
                  <a:pt x="6749" y="10270"/>
                  <a:pt x="7014" y="10984"/>
                  <a:pt x="7434" y="11475"/>
                </a:cubicBezTo>
                <a:lnTo>
                  <a:pt x="2699" y="11475"/>
                </a:lnTo>
                <a:cubicBezTo>
                  <a:pt x="1953" y="11475"/>
                  <a:pt x="1349" y="10569"/>
                  <a:pt x="1349" y="9450"/>
                </a:cubicBezTo>
                <a:moveTo>
                  <a:pt x="13499" y="9450"/>
                </a:moveTo>
                <a:cubicBezTo>
                  <a:pt x="13499" y="8749"/>
                  <a:pt x="13540" y="8073"/>
                  <a:pt x="13610" y="7425"/>
                </a:cubicBezTo>
                <a:lnTo>
                  <a:pt x="15524" y="7425"/>
                </a:lnTo>
                <a:cubicBezTo>
                  <a:pt x="16269" y="7425"/>
                  <a:pt x="16874" y="8332"/>
                  <a:pt x="16874" y="9450"/>
                </a:cubicBezTo>
                <a:cubicBezTo>
                  <a:pt x="16874" y="10569"/>
                  <a:pt x="16269" y="11475"/>
                  <a:pt x="15524" y="11475"/>
                </a:cubicBezTo>
                <a:lnTo>
                  <a:pt x="13610" y="11475"/>
                </a:lnTo>
                <a:cubicBezTo>
                  <a:pt x="13540" y="10826"/>
                  <a:pt x="13499" y="10151"/>
                  <a:pt x="13499" y="9450"/>
                </a:cubicBezTo>
                <a:moveTo>
                  <a:pt x="16874" y="0"/>
                </a:moveTo>
                <a:cubicBezTo>
                  <a:pt x="15489" y="0"/>
                  <a:pt x="14400" y="951"/>
                  <a:pt x="13618" y="2420"/>
                </a:cubicBezTo>
                <a:lnTo>
                  <a:pt x="13604" y="2412"/>
                </a:lnTo>
                <a:cubicBezTo>
                  <a:pt x="12469" y="4635"/>
                  <a:pt x="10778" y="6075"/>
                  <a:pt x="8926" y="6075"/>
                </a:cubicBezTo>
                <a:lnTo>
                  <a:pt x="8479" y="6075"/>
                </a:lnTo>
                <a:lnTo>
                  <a:pt x="5505" y="6075"/>
                </a:lnTo>
                <a:lnTo>
                  <a:pt x="2699" y="6075"/>
                </a:lnTo>
                <a:cubicBezTo>
                  <a:pt x="1185" y="6075"/>
                  <a:pt x="0" y="7558"/>
                  <a:pt x="0" y="9450"/>
                </a:cubicBezTo>
                <a:cubicBezTo>
                  <a:pt x="0" y="11343"/>
                  <a:pt x="1185" y="12825"/>
                  <a:pt x="2699" y="12825"/>
                </a:cubicBezTo>
                <a:cubicBezTo>
                  <a:pt x="3443" y="12827"/>
                  <a:pt x="4046" y="13430"/>
                  <a:pt x="4046" y="14175"/>
                </a:cubicBezTo>
                <a:lnTo>
                  <a:pt x="4046" y="20249"/>
                </a:lnTo>
                <a:cubicBezTo>
                  <a:pt x="4046" y="20996"/>
                  <a:pt x="4651" y="21599"/>
                  <a:pt x="5396" y="21599"/>
                </a:cubicBezTo>
                <a:lnTo>
                  <a:pt x="8096" y="21599"/>
                </a:lnTo>
                <a:cubicBezTo>
                  <a:pt x="8842" y="21599"/>
                  <a:pt x="9446" y="20996"/>
                  <a:pt x="9446" y="20249"/>
                </a:cubicBezTo>
                <a:lnTo>
                  <a:pt x="9446" y="19575"/>
                </a:lnTo>
                <a:cubicBezTo>
                  <a:pt x="9446" y="18900"/>
                  <a:pt x="8771" y="18598"/>
                  <a:pt x="8771" y="18225"/>
                </a:cubicBezTo>
                <a:lnTo>
                  <a:pt x="8771" y="13500"/>
                </a:lnTo>
                <a:cubicBezTo>
                  <a:pt x="8771" y="13484"/>
                  <a:pt x="8781" y="13473"/>
                  <a:pt x="8782" y="13458"/>
                </a:cubicBezTo>
                <a:cubicBezTo>
                  <a:pt x="8789" y="13361"/>
                  <a:pt x="8815" y="13271"/>
                  <a:pt x="8859" y="13191"/>
                </a:cubicBezTo>
                <a:cubicBezTo>
                  <a:pt x="8871" y="13169"/>
                  <a:pt x="8884" y="13151"/>
                  <a:pt x="8898" y="13132"/>
                </a:cubicBezTo>
                <a:cubicBezTo>
                  <a:pt x="8952" y="13051"/>
                  <a:pt x="9020" y="12985"/>
                  <a:pt x="9103" y="12934"/>
                </a:cubicBezTo>
                <a:cubicBezTo>
                  <a:pt x="9107" y="12931"/>
                  <a:pt x="9108" y="12927"/>
                  <a:pt x="9112" y="12925"/>
                </a:cubicBezTo>
                <a:cubicBezTo>
                  <a:pt x="9115" y="12925"/>
                  <a:pt x="9117" y="12922"/>
                  <a:pt x="9120" y="12922"/>
                </a:cubicBezTo>
                <a:cubicBezTo>
                  <a:pt x="9174" y="12892"/>
                  <a:pt x="9238" y="12885"/>
                  <a:pt x="9299" y="12868"/>
                </a:cubicBezTo>
                <a:cubicBezTo>
                  <a:pt x="11003" y="13049"/>
                  <a:pt x="12545" y="14424"/>
                  <a:pt x="13604" y="16495"/>
                </a:cubicBezTo>
                <a:lnTo>
                  <a:pt x="13621" y="16487"/>
                </a:lnTo>
                <a:cubicBezTo>
                  <a:pt x="14404" y="17950"/>
                  <a:pt x="15490" y="18900"/>
                  <a:pt x="16874" y="18900"/>
                </a:cubicBezTo>
                <a:cubicBezTo>
                  <a:pt x="19977" y="18900"/>
                  <a:pt x="21600" y="14145"/>
                  <a:pt x="21600" y="9450"/>
                </a:cubicBezTo>
                <a:cubicBezTo>
                  <a:pt x="21600" y="4754"/>
                  <a:pt x="19977" y="0"/>
                  <a:pt x="16874" y="0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19050" tIns="19050" rIns="19050" bIns="19050" anchor="ctr"/>
          <a:lstStyle/>
          <a:p>
            <a:pPr algn="ctr" defTabSz="228600" fontAlgn="base" hangingPunct="0">
              <a:spcBef>
                <a:spcPct val="0"/>
              </a:spcBef>
              <a:spcAft>
                <a:spcPct val="0"/>
              </a:spcAft>
            </a:pPr>
            <a:endParaRPr lang="en-US" sz="15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sym typeface="Gill Sans" charset="0"/>
            </a:endParaRP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8F8AB9D6-E141-44A4-AF59-6B2A63074D41}"/>
              </a:ext>
            </a:extLst>
          </p:cNvPr>
          <p:cNvGrpSpPr/>
          <p:nvPr/>
        </p:nvGrpSpPr>
        <p:grpSpPr>
          <a:xfrm>
            <a:off x="3169408" y="3385868"/>
            <a:ext cx="536202" cy="612654"/>
            <a:chOff x="9162373" y="3045147"/>
            <a:chExt cx="406400" cy="464344"/>
          </a:xfrm>
          <a:solidFill>
            <a:schemeClr val="bg1"/>
          </a:solidFill>
        </p:grpSpPr>
        <p:sp>
          <p:nvSpPr>
            <p:cNvPr id="70" name="AutoShape 48">
              <a:extLst>
                <a:ext uri="{FF2B5EF4-FFF2-40B4-BE49-F238E27FC236}">
                  <a16:creationId xmlns:a16="http://schemas.microsoft.com/office/drawing/2014/main" id="{532553AD-721E-4B7F-B35E-836029147FB2}"/>
                </a:ext>
              </a:extLst>
            </p:cNvPr>
            <p:cNvSpPr>
              <a:spLocks/>
            </p:cNvSpPr>
            <p:nvPr/>
          </p:nvSpPr>
          <p:spPr bwMode="auto">
            <a:xfrm>
              <a:off x="9162373" y="3045147"/>
              <a:ext cx="406400" cy="46434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7425"/>
                  </a:moveTo>
                  <a:cubicBezTo>
                    <a:pt x="5687" y="7425"/>
                    <a:pt x="1542" y="6064"/>
                    <a:pt x="1542" y="4387"/>
                  </a:cubicBezTo>
                  <a:cubicBezTo>
                    <a:pt x="1542" y="2709"/>
                    <a:pt x="5687" y="1350"/>
                    <a:pt x="10800" y="1350"/>
                  </a:cubicBezTo>
                  <a:cubicBezTo>
                    <a:pt x="15912" y="1350"/>
                    <a:pt x="20057" y="2709"/>
                    <a:pt x="20057" y="4387"/>
                  </a:cubicBezTo>
                  <a:cubicBezTo>
                    <a:pt x="20057" y="6064"/>
                    <a:pt x="15912" y="7425"/>
                    <a:pt x="10800" y="7425"/>
                  </a:cubicBezTo>
                  <a:moveTo>
                    <a:pt x="20057" y="9112"/>
                  </a:moveTo>
                  <a:lnTo>
                    <a:pt x="20054" y="9112"/>
                  </a:lnTo>
                  <a:cubicBezTo>
                    <a:pt x="20054" y="9119"/>
                    <a:pt x="20057" y="9127"/>
                    <a:pt x="20057" y="9133"/>
                  </a:cubicBezTo>
                  <a:cubicBezTo>
                    <a:pt x="20057" y="10800"/>
                    <a:pt x="15912" y="12150"/>
                    <a:pt x="10800" y="12150"/>
                  </a:cubicBezTo>
                  <a:cubicBezTo>
                    <a:pt x="5687" y="12150"/>
                    <a:pt x="1542" y="10800"/>
                    <a:pt x="1542" y="9133"/>
                  </a:cubicBezTo>
                  <a:cubicBezTo>
                    <a:pt x="1542" y="9127"/>
                    <a:pt x="1545" y="9119"/>
                    <a:pt x="1545" y="9112"/>
                  </a:cubicBezTo>
                  <a:lnTo>
                    <a:pt x="1542" y="9112"/>
                  </a:lnTo>
                  <a:lnTo>
                    <a:pt x="1542" y="6793"/>
                  </a:lnTo>
                  <a:cubicBezTo>
                    <a:pt x="3564" y="8140"/>
                    <a:pt x="7271" y="8774"/>
                    <a:pt x="10800" y="8774"/>
                  </a:cubicBezTo>
                  <a:cubicBezTo>
                    <a:pt x="14328" y="8774"/>
                    <a:pt x="18035" y="8140"/>
                    <a:pt x="20057" y="6793"/>
                  </a:cubicBezTo>
                  <a:cubicBezTo>
                    <a:pt x="20057" y="6793"/>
                    <a:pt x="20057" y="9112"/>
                    <a:pt x="20057" y="9112"/>
                  </a:cubicBezTo>
                  <a:close/>
                  <a:moveTo>
                    <a:pt x="20057" y="13162"/>
                  </a:moveTo>
                  <a:lnTo>
                    <a:pt x="20054" y="13162"/>
                  </a:lnTo>
                  <a:cubicBezTo>
                    <a:pt x="20054" y="13169"/>
                    <a:pt x="20057" y="13177"/>
                    <a:pt x="20057" y="13183"/>
                  </a:cubicBezTo>
                  <a:cubicBezTo>
                    <a:pt x="20057" y="14850"/>
                    <a:pt x="15912" y="16200"/>
                    <a:pt x="10800" y="16200"/>
                  </a:cubicBezTo>
                  <a:cubicBezTo>
                    <a:pt x="5687" y="16200"/>
                    <a:pt x="1542" y="14850"/>
                    <a:pt x="1542" y="13183"/>
                  </a:cubicBezTo>
                  <a:cubicBezTo>
                    <a:pt x="1542" y="13177"/>
                    <a:pt x="1545" y="13169"/>
                    <a:pt x="1545" y="13162"/>
                  </a:cubicBezTo>
                  <a:lnTo>
                    <a:pt x="1542" y="13162"/>
                  </a:lnTo>
                  <a:lnTo>
                    <a:pt x="1542" y="10640"/>
                  </a:lnTo>
                  <a:cubicBezTo>
                    <a:pt x="3136" y="12077"/>
                    <a:pt x="6982" y="12825"/>
                    <a:pt x="10800" y="12825"/>
                  </a:cubicBezTo>
                  <a:cubicBezTo>
                    <a:pt x="14617" y="12825"/>
                    <a:pt x="18463" y="12077"/>
                    <a:pt x="20057" y="10640"/>
                  </a:cubicBezTo>
                  <a:cubicBezTo>
                    <a:pt x="20057" y="10640"/>
                    <a:pt x="20057" y="13162"/>
                    <a:pt x="20057" y="13162"/>
                  </a:cubicBezTo>
                  <a:close/>
                  <a:moveTo>
                    <a:pt x="20057" y="17212"/>
                  </a:moveTo>
                  <a:cubicBezTo>
                    <a:pt x="20057" y="18889"/>
                    <a:pt x="15912" y="20249"/>
                    <a:pt x="10800" y="20249"/>
                  </a:cubicBezTo>
                  <a:cubicBezTo>
                    <a:pt x="5687" y="20249"/>
                    <a:pt x="1542" y="18889"/>
                    <a:pt x="1542" y="17212"/>
                  </a:cubicBezTo>
                  <a:lnTo>
                    <a:pt x="1542" y="14690"/>
                  </a:lnTo>
                  <a:cubicBezTo>
                    <a:pt x="3136" y="16127"/>
                    <a:pt x="6982" y="16875"/>
                    <a:pt x="10800" y="16875"/>
                  </a:cubicBezTo>
                  <a:cubicBezTo>
                    <a:pt x="14617" y="16875"/>
                    <a:pt x="18463" y="16127"/>
                    <a:pt x="20057" y="14690"/>
                  </a:cubicBezTo>
                  <a:cubicBezTo>
                    <a:pt x="20057" y="14690"/>
                    <a:pt x="20057" y="17212"/>
                    <a:pt x="20057" y="17212"/>
                  </a:cubicBezTo>
                  <a:close/>
                  <a:moveTo>
                    <a:pt x="10800" y="0"/>
                  </a:moveTo>
                  <a:cubicBezTo>
                    <a:pt x="5598" y="0"/>
                    <a:pt x="0" y="1372"/>
                    <a:pt x="0" y="4387"/>
                  </a:cubicBezTo>
                  <a:lnTo>
                    <a:pt x="0" y="17212"/>
                  </a:lnTo>
                  <a:cubicBezTo>
                    <a:pt x="0" y="20226"/>
                    <a:pt x="5598" y="21599"/>
                    <a:pt x="10800" y="21599"/>
                  </a:cubicBezTo>
                  <a:cubicBezTo>
                    <a:pt x="16001" y="21599"/>
                    <a:pt x="21599" y="20226"/>
                    <a:pt x="21599" y="17212"/>
                  </a:cubicBezTo>
                  <a:lnTo>
                    <a:pt x="21599" y="4387"/>
                  </a:lnTo>
                  <a:cubicBezTo>
                    <a:pt x="21599" y="1372"/>
                    <a:pt x="16001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71" name="AutoShape 49">
              <a:extLst>
                <a:ext uri="{FF2B5EF4-FFF2-40B4-BE49-F238E27FC236}">
                  <a16:creationId xmlns:a16="http://schemas.microsoft.com/office/drawing/2014/main" id="{936BA7A3-93A7-4798-88C7-AEEF2F6B2EAA}"/>
                </a:ext>
              </a:extLst>
            </p:cNvPr>
            <p:cNvSpPr>
              <a:spLocks/>
            </p:cNvSpPr>
            <p:nvPr/>
          </p:nvSpPr>
          <p:spPr bwMode="auto">
            <a:xfrm>
              <a:off x="9481460" y="3407890"/>
              <a:ext cx="29369" cy="2857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1599"/>
                  </a:moveTo>
                  <a:cubicBezTo>
                    <a:pt x="16769" y="21599"/>
                    <a:pt x="21600" y="16769"/>
                    <a:pt x="21600" y="10800"/>
                  </a:cubicBezTo>
                  <a:cubicBezTo>
                    <a:pt x="21600" y="4830"/>
                    <a:pt x="16769" y="0"/>
                    <a:pt x="10800" y="0"/>
                  </a:cubicBezTo>
                  <a:cubicBezTo>
                    <a:pt x="4830" y="0"/>
                    <a:pt x="0" y="4830"/>
                    <a:pt x="0" y="10800"/>
                  </a:cubicBezTo>
                  <a:cubicBezTo>
                    <a:pt x="0" y="16769"/>
                    <a:pt x="4830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72" name="AutoShape 50">
              <a:extLst>
                <a:ext uri="{FF2B5EF4-FFF2-40B4-BE49-F238E27FC236}">
                  <a16:creationId xmlns:a16="http://schemas.microsoft.com/office/drawing/2014/main" id="{4EAB287D-E067-45F5-BFC8-039F59FA603C}"/>
                </a:ext>
              </a:extLst>
            </p:cNvPr>
            <p:cNvSpPr>
              <a:spLocks/>
            </p:cNvSpPr>
            <p:nvPr/>
          </p:nvSpPr>
          <p:spPr bwMode="auto">
            <a:xfrm>
              <a:off x="9481460" y="3320578"/>
              <a:ext cx="29369" cy="293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1599"/>
                  </a:moveTo>
                  <a:cubicBezTo>
                    <a:pt x="16769" y="21599"/>
                    <a:pt x="21600" y="16769"/>
                    <a:pt x="21600" y="10800"/>
                  </a:cubicBezTo>
                  <a:cubicBezTo>
                    <a:pt x="21600" y="4830"/>
                    <a:pt x="16769" y="0"/>
                    <a:pt x="10800" y="0"/>
                  </a:cubicBezTo>
                  <a:cubicBezTo>
                    <a:pt x="4830" y="0"/>
                    <a:pt x="0" y="4830"/>
                    <a:pt x="0" y="10800"/>
                  </a:cubicBezTo>
                  <a:cubicBezTo>
                    <a:pt x="0" y="16769"/>
                    <a:pt x="4830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73" name="AutoShape 51">
              <a:extLst>
                <a:ext uri="{FF2B5EF4-FFF2-40B4-BE49-F238E27FC236}">
                  <a16:creationId xmlns:a16="http://schemas.microsoft.com/office/drawing/2014/main" id="{031F0174-8244-4EA1-94F7-C5E1965A1360}"/>
                </a:ext>
              </a:extLst>
            </p:cNvPr>
            <p:cNvSpPr>
              <a:spLocks/>
            </p:cNvSpPr>
            <p:nvPr/>
          </p:nvSpPr>
          <p:spPr bwMode="auto">
            <a:xfrm>
              <a:off x="9481460" y="3233265"/>
              <a:ext cx="29369" cy="293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1599"/>
                  </a:moveTo>
                  <a:cubicBezTo>
                    <a:pt x="16769" y="21599"/>
                    <a:pt x="21600" y="16769"/>
                    <a:pt x="21600" y="10800"/>
                  </a:cubicBezTo>
                  <a:cubicBezTo>
                    <a:pt x="21600" y="4830"/>
                    <a:pt x="16769" y="0"/>
                    <a:pt x="10800" y="0"/>
                  </a:cubicBezTo>
                  <a:cubicBezTo>
                    <a:pt x="4830" y="0"/>
                    <a:pt x="0" y="4830"/>
                    <a:pt x="0" y="10800"/>
                  </a:cubicBezTo>
                  <a:cubicBezTo>
                    <a:pt x="0" y="16769"/>
                    <a:pt x="4830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E649405A-6FA4-4F54-9B44-2CBFC25676AA}"/>
              </a:ext>
            </a:extLst>
          </p:cNvPr>
          <p:cNvGrpSpPr/>
          <p:nvPr/>
        </p:nvGrpSpPr>
        <p:grpSpPr>
          <a:xfrm>
            <a:off x="4675847" y="2530347"/>
            <a:ext cx="1129330" cy="1127402"/>
            <a:chOff x="6357938" y="1647825"/>
            <a:chExt cx="465138" cy="464344"/>
          </a:xfrm>
          <a:solidFill>
            <a:schemeClr val="bg1"/>
          </a:solidFill>
        </p:grpSpPr>
        <p:sp>
          <p:nvSpPr>
            <p:cNvPr id="78" name="AutoShape 84">
              <a:extLst>
                <a:ext uri="{FF2B5EF4-FFF2-40B4-BE49-F238E27FC236}">
                  <a16:creationId xmlns:a16="http://schemas.microsoft.com/office/drawing/2014/main" id="{B130623B-6302-4170-ADBE-070767E7559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7938" y="1647825"/>
              <a:ext cx="465138" cy="46434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249" y="18900"/>
                  </a:moveTo>
                  <a:cubicBezTo>
                    <a:pt x="20249" y="19643"/>
                    <a:pt x="19644" y="20249"/>
                    <a:pt x="18899" y="20249"/>
                  </a:cubicBezTo>
                  <a:lnTo>
                    <a:pt x="2699" y="20249"/>
                  </a:lnTo>
                  <a:cubicBezTo>
                    <a:pt x="1955" y="20249"/>
                    <a:pt x="1349" y="19643"/>
                    <a:pt x="1349" y="18900"/>
                  </a:cubicBezTo>
                  <a:lnTo>
                    <a:pt x="1349" y="5400"/>
                  </a:lnTo>
                  <a:cubicBezTo>
                    <a:pt x="1349" y="5027"/>
                    <a:pt x="1652" y="4725"/>
                    <a:pt x="2024" y="4725"/>
                  </a:cubicBezTo>
                  <a:lnTo>
                    <a:pt x="2699" y="4725"/>
                  </a:lnTo>
                  <a:lnTo>
                    <a:pt x="2699" y="18225"/>
                  </a:lnTo>
                  <a:cubicBezTo>
                    <a:pt x="2699" y="18598"/>
                    <a:pt x="3001" y="18900"/>
                    <a:pt x="3374" y="18900"/>
                  </a:cubicBezTo>
                  <a:cubicBezTo>
                    <a:pt x="3748" y="18900"/>
                    <a:pt x="4049" y="18598"/>
                    <a:pt x="4049" y="18225"/>
                  </a:cubicBezTo>
                  <a:lnTo>
                    <a:pt x="4049" y="2025"/>
                  </a:lnTo>
                  <a:cubicBezTo>
                    <a:pt x="4049" y="1652"/>
                    <a:pt x="4352" y="1350"/>
                    <a:pt x="4724" y="1350"/>
                  </a:cubicBezTo>
                  <a:lnTo>
                    <a:pt x="19575" y="1350"/>
                  </a:lnTo>
                  <a:cubicBezTo>
                    <a:pt x="19947" y="1350"/>
                    <a:pt x="20249" y="1652"/>
                    <a:pt x="20249" y="2025"/>
                  </a:cubicBezTo>
                  <a:cubicBezTo>
                    <a:pt x="20249" y="2025"/>
                    <a:pt x="20249" y="18900"/>
                    <a:pt x="20249" y="18900"/>
                  </a:cubicBezTo>
                  <a:close/>
                  <a:moveTo>
                    <a:pt x="19575" y="0"/>
                  </a:moveTo>
                  <a:lnTo>
                    <a:pt x="4724" y="0"/>
                  </a:lnTo>
                  <a:cubicBezTo>
                    <a:pt x="3606" y="0"/>
                    <a:pt x="2699" y="905"/>
                    <a:pt x="2699" y="2025"/>
                  </a:cubicBezTo>
                  <a:lnTo>
                    <a:pt x="2699" y="3375"/>
                  </a:lnTo>
                  <a:lnTo>
                    <a:pt x="2024" y="3375"/>
                  </a:lnTo>
                  <a:cubicBezTo>
                    <a:pt x="906" y="3375"/>
                    <a:pt x="0" y="4280"/>
                    <a:pt x="0" y="5400"/>
                  </a:cubicBezTo>
                  <a:lnTo>
                    <a:pt x="0" y="18900"/>
                  </a:lnTo>
                  <a:cubicBezTo>
                    <a:pt x="0" y="20391"/>
                    <a:pt x="1208" y="21599"/>
                    <a:pt x="2699" y="21599"/>
                  </a:cubicBezTo>
                  <a:lnTo>
                    <a:pt x="18899" y="21599"/>
                  </a:lnTo>
                  <a:cubicBezTo>
                    <a:pt x="20391" y="21599"/>
                    <a:pt x="21600" y="20391"/>
                    <a:pt x="21600" y="18900"/>
                  </a:cubicBezTo>
                  <a:lnTo>
                    <a:pt x="21600" y="2025"/>
                  </a:lnTo>
                  <a:cubicBezTo>
                    <a:pt x="21600" y="905"/>
                    <a:pt x="20693" y="0"/>
                    <a:pt x="19575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79" name="AutoShape 85">
              <a:extLst>
                <a:ext uri="{FF2B5EF4-FFF2-40B4-BE49-F238E27FC236}">
                  <a16:creationId xmlns:a16="http://schemas.microsoft.com/office/drawing/2014/main" id="{CCD166A5-A1BE-4A20-8667-4822082D401E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4163" y="1821657"/>
              <a:ext cx="130175" cy="1508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200" y="21599"/>
                  </a:moveTo>
                  <a:lnTo>
                    <a:pt x="20400" y="21599"/>
                  </a:lnTo>
                  <a:cubicBezTo>
                    <a:pt x="21062" y="21599"/>
                    <a:pt x="21600" y="16748"/>
                    <a:pt x="21600" y="10800"/>
                  </a:cubicBezTo>
                  <a:cubicBezTo>
                    <a:pt x="21600" y="4830"/>
                    <a:pt x="21062" y="0"/>
                    <a:pt x="20400" y="0"/>
                  </a:cubicBezTo>
                  <a:lnTo>
                    <a:pt x="1200" y="0"/>
                  </a:lnTo>
                  <a:cubicBezTo>
                    <a:pt x="537" y="0"/>
                    <a:pt x="0" y="4830"/>
                    <a:pt x="0" y="10800"/>
                  </a:cubicBezTo>
                  <a:cubicBezTo>
                    <a:pt x="0" y="16748"/>
                    <a:pt x="537" y="21599"/>
                    <a:pt x="1200" y="215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80" name="AutoShape 86">
              <a:extLst>
                <a:ext uri="{FF2B5EF4-FFF2-40B4-BE49-F238E27FC236}">
                  <a16:creationId xmlns:a16="http://schemas.microsoft.com/office/drawing/2014/main" id="{3AA5CA59-FCCC-4B84-9C47-DE72D74B01B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4163" y="1778000"/>
              <a:ext cx="130175" cy="1508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200" y="21599"/>
                  </a:moveTo>
                  <a:lnTo>
                    <a:pt x="20400" y="21599"/>
                  </a:lnTo>
                  <a:cubicBezTo>
                    <a:pt x="21062" y="21599"/>
                    <a:pt x="21600" y="16748"/>
                    <a:pt x="21600" y="10800"/>
                  </a:cubicBezTo>
                  <a:cubicBezTo>
                    <a:pt x="21600" y="4830"/>
                    <a:pt x="21062" y="0"/>
                    <a:pt x="20400" y="0"/>
                  </a:cubicBezTo>
                  <a:lnTo>
                    <a:pt x="1200" y="0"/>
                  </a:lnTo>
                  <a:cubicBezTo>
                    <a:pt x="537" y="0"/>
                    <a:pt x="0" y="4830"/>
                    <a:pt x="0" y="10800"/>
                  </a:cubicBezTo>
                  <a:cubicBezTo>
                    <a:pt x="0" y="16748"/>
                    <a:pt x="537" y="21599"/>
                    <a:pt x="1200" y="215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81" name="AutoShape 87">
              <a:extLst>
                <a:ext uri="{FF2B5EF4-FFF2-40B4-BE49-F238E27FC236}">
                  <a16:creationId xmlns:a16="http://schemas.microsoft.com/office/drawing/2014/main" id="{453926AF-D6E1-4EA1-8B3B-9EECEAD64A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4163" y="1734344"/>
              <a:ext cx="130175" cy="1508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200" y="21599"/>
                  </a:moveTo>
                  <a:lnTo>
                    <a:pt x="20400" y="21599"/>
                  </a:lnTo>
                  <a:cubicBezTo>
                    <a:pt x="21062" y="21599"/>
                    <a:pt x="21600" y="16748"/>
                    <a:pt x="21600" y="10800"/>
                  </a:cubicBezTo>
                  <a:cubicBezTo>
                    <a:pt x="21600" y="4830"/>
                    <a:pt x="21062" y="0"/>
                    <a:pt x="20400" y="0"/>
                  </a:cubicBezTo>
                  <a:lnTo>
                    <a:pt x="1200" y="0"/>
                  </a:lnTo>
                  <a:cubicBezTo>
                    <a:pt x="537" y="0"/>
                    <a:pt x="0" y="4830"/>
                    <a:pt x="0" y="10800"/>
                  </a:cubicBezTo>
                  <a:cubicBezTo>
                    <a:pt x="0" y="16748"/>
                    <a:pt x="537" y="21599"/>
                    <a:pt x="1200" y="215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82" name="AutoShape 88">
              <a:extLst>
                <a:ext uri="{FF2B5EF4-FFF2-40B4-BE49-F238E27FC236}">
                  <a16:creationId xmlns:a16="http://schemas.microsoft.com/office/drawing/2014/main" id="{4CC1951A-FD91-41B9-A40A-1D6FEA360A56}"/>
                </a:ext>
              </a:extLst>
            </p:cNvPr>
            <p:cNvSpPr>
              <a:spLocks/>
            </p:cNvSpPr>
            <p:nvPr/>
          </p:nvSpPr>
          <p:spPr bwMode="auto">
            <a:xfrm>
              <a:off x="6474619" y="2039938"/>
              <a:ext cx="130175" cy="142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400" y="0"/>
                  </a:moveTo>
                  <a:lnTo>
                    <a:pt x="1200" y="0"/>
                  </a:lnTo>
                  <a:cubicBezTo>
                    <a:pt x="537" y="0"/>
                    <a:pt x="0" y="4851"/>
                    <a:pt x="0" y="10800"/>
                  </a:cubicBezTo>
                  <a:cubicBezTo>
                    <a:pt x="0" y="16790"/>
                    <a:pt x="537" y="21599"/>
                    <a:pt x="1200" y="21599"/>
                  </a:cubicBezTo>
                  <a:lnTo>
                    <a:pt x="20400" y="21599"/>
                  </a:lnTo>
                  <a:cubicBezTo>
                    <a:pt x="21062" y="21599"/>
                    <a:pt x="21600" y="16790"/>
                    <a:pt x="21600" y="10800"/>
                  </a:cubicBezTo>
                  <a:cubicBezTo>
                    <a:pt x="21600" y="4851"/>
                    <a:pt x="21062" y="0"/>
                    <a:pt x="204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83" name="AutoShape 89">
              <a:extLst>
                <a:ext uri="{FF2B5EF4-FFF2-40B4-BE49-F238E27FC236}">
                  <a16:creationId xmlns:a16="http://schemas.microsoft.com/office/drawing/2014/main" id="{ABAFA4B7-77D7-4185-87E9-E04A86605358}"/>
                </a:ext>
              </a:extLst>
            </p:cNvPr>
            <p:cNvSpPr>
              <a:spLocks/>
            </p:cNvSpPr>
            <p:nvPr/>
          </p:nvSpPr>
          <p:spPr bwMode="auto">
            <a:xfrm>
              <a:off x="6474619" y="1996282"/>
              <a:ext cx="130175" cy="142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400" y="0"/>
                  </a:moveTo>
                  <a:lnTo>
                    <a:pt x="1200" y="0"/>
                  </a:lnTo>
                  <a:cubicBezTo>
                    <a:pt x="537" y="0"/>
                    <a:pt x="0" y="4851"/>
                    <a:pt x="0" y="10800"/>
                  </a:cubicBezTo>
                  <a:cubicBezTo>
                    <a:pt x="0" y="16790"/>
                    <a:pt x="537" y="21599"/>
                    <a:pt x="1200" y="21599"/>
                  </a:cubicBezTo>
                  <a:lnTo>
                    <a:pt x="20400" y="21599"/>
                  </a:lnTo>
                  <a:cubicBezTo>
                    <a:pt x="21062" y="21599"/>
                    <a:pt x="21600" y="16790"/>
                    <a:pt x="21600" y="10800"/>
                  </a:cubicBezTo>
                  <a:cubicBezTo>
                    <a:pt x="21600" y="4851"/>
                    <a:pt x="21062" y="0"/>
                    <a:pt x="204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84" name="AutoShape 90">
              <a:extLst>
                <a:ext uri="{FF2B5EF4-FFF2-40B4-BE49-F238E27FC236}">
                  <a16:creationId xmlns:a16="http://schemas.microsoft.com/office/drawing/2014/main" id="{8516BA6F-907B-4209-BD55-189CEC80CD4B}"/>
                </a:ext>
              </a:extLst>
            </p:cNvPr>
            <p:cNvSpPr>
              <a:spLocks/>
            </p:cNvSpPr>
            <p:nvPr/>
          </p:nvSpPr>
          <p:spPr bwMode="auto">
            <a:xfrm>
              <a:off x="6474619" y="1952625"/>
              <a:ext cx="130175" cy="142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400" y="0"/>
                  </a:moveTo>
                  <a:lnTo>
                    <a:pt x="1200" y="0"/>
                  </a:lnTo>
                  <a:cubicBezTo>
                    <a:pt x="537" y="0"/>
                    <a:pt x="0" y="4851"/>
                    <a:pt x="0" y="10800"/>
                  </a:cubicBezTo>
                  <a:cubicBezTo>
                    <a:pt x="0" y="16790"/>
                    <a:pt x="537" y="21599"/>
                    <a:pt x="1200" y="21599"/>
                  </a:cubicBezTo>
                  <a:lnTo>
                    <a:pt x="20400" y="21599"/>
                  </a:lnTo>
                  <a:cubicBezTo>
                    <a:pt x="21062" y="21599"/>
                    <a:pt x="21600" y="16790"/>
                    <a:pt x="21600" y="10800"/>
                  </a:cubicBezTo>
                  <a:cubicBezTo>
                    <a:pt x="21600" y="4851"/>
                    <a:pt x="21062" y="0"/>
                    <a:pt x="204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85" name="AutoShape 91">
              <a:extLst>
                <a:ext uri="{FF2B5EF4-FFF2-40B4-BE49-F238E27FC236}">
                  <a16:creationId xmlns:a16="http://schemas.microsoft.com/office/drawing/2014/main" id="{40271BD6-F4F8-481E-946C-7C65D30A939B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4163" y="2039938"/>
              <a:ext cx="130175" cy="142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400" y="0"/>
                  </a:moveTo>
                  <a:lnTo>
                    <a:pt x="1200" y="0"/>
                  </a:lnTo>
                  <a:cubicBezTo>
                    <a:pt x="537" y="0"/>
                    <a:pt x="0" y="4851"/>
                    <a:pt x="0" y="10800"/>
                  </a:cubicBezTo>
                  <a:cubicBezTo>
                    <a:pt x="0" y="16790"/>
                    <a:pt x="537" y="21599"/>
                    <a:pt x="1200" y="21599"/>
                  </a:cubicBezTo>
                  <a:lnTo>
                    <a:pt x="20400" y="21599"/>
                  </a:lnTo>
                  <a:cubicBezTo>
                    <a:pt x="21062" y="21599"/>
                    <a:pt x="21600" y="16790"/>
                    <a:pt x="21600" y="10800"/>
                  </a:cubicBezTo>
                  <a:cubicBezTo>
                    <a:pt x="21600" y="4851"/>
                    <a:pt x="21062" y="0"/>
                    <a:pt x="204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86" name="AutoShape 92">
              <a:extLst>
                <a:ext uri="{FF2B5EF4-FFF2-40B4-BE49-F238E27FC236}">
                  <a16:creationId xmlns:a16="http://schemas.microsoft.com/office/drawing/2014/main" id="{D4474333-3B5C-4F53-B68A-A70D2499E832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4163" y="1996282"/>
              <a:ext cx="130175" cy="142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400" y="0"/>
                  </a:moveTo>
                  <a:lnTo>
                    <a:pt x="1200" y="0"/>
                  </a:lnTo>
                  <a:cubicBezTo>
                    <a:pt x="537" y="0"/>
                    <a:pt x="0" y="4851"/>
                    <a:pt x="0" y="10800"/>
                  </a:cubicBezTo>
                  <a:cubicBezTo>
                    <a:pt x="0" y="16790"/>
                    <a:pt x="537" y="21599"/>
                    <a:pt x="1200" y="21599"/>
                  </a:cubicBezTo>
                  <a:lnTo>
                    <a:pt x="20400" y="21599"/>
                  </a:lnTo>
                  <a:cubicBezTo>
                    <a:pt x="21062" y="21599"/>
                    <a:pt x="21600" y="16790"/>
                    <a:pt x="21600" y="10800"/>
                  </a:cubicBezTo>
                  <a:cubicBezTo>
                    <a:pt x="21600" y="4851"/>
                    <a:pt x="21062" y="0"/>
                    <a:pt x="204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87" name="AutoShape 93">
              <a:extLst>
                <a:ext uri="{FF2B5EF4-FFF2-40B4-BE49-F238E27FC236}">
                  <a16:creationId xmlns:a16="http://schemas.microsoft.com/office/drawing/2014/main" id="{5593BE98-53D7-4AD4-BA44-C7CF3F8ADE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4163" y="1952625"/>
              <a:ext cx="130175" cy="142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400" y="0"/>
                  </a:moveTo>
                  <a:lnTo>
                    <a:pt x="1200" y="0"/>
                  </a:lnTo>
                  <a:cubicBezTo>
                    <a:pt x="537" y="0"/>
                    <a:pt x="0" y="4851"/>
                    <a:pt x="0" y="10800"/>
                  </a:cubicBezTo>
                  <a:cubicBezTo>
                    <a:pt x="0" y="16790"/>
                    <a:pt x="537" y="21599"/>
                    <a:pt x="1200" y="21599"/>
                  </a:cubicBezTo>
                  <a:lnTo>
                    <a:pt x="20400" y="21599"/>
                  </a:lnTo>
                  <a:cubicBezTo>
                    <a:pt x="21062" y="21599"/>
                    <a:pt x="21600" y="16790"/>
                    <a:pt x="21600" y="10800"/>
                  </a:cubicBezTo>
                  <a:cubicBezTo>
                    <a:pt x="21600" y="4851"/>
                    <a:pt x="21062" y="0"/>
                    <a:pt x="204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88" name="AutoShape 94">
              <a:extLst>
                <a:ext uri="{FF2B5EF4-FFF2-40B4-BE49-F238E27FC236}">
                  <a16:creationId xmlns:a16="http://schemas.microsoft.com/office/drawing/2014/main" id="{CCCF6B53-1569-4C1D-AE4F-0661BEC74C99}"/>
                </a:ext>
              </a:extLst>
            </p:cNvPr>
            <p:cNvSpPr>
              <a:spLocks/>
            </p:cNvSpPr>
            <p:nvPr/>
          </p:nvSpPr>
          <p:spPr bwMode="auto">
            <a:xfrm>
              <a:off x="6474619" y="1865313"/>
              <a:ext cx="289719" cy="142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060" y="0"/>
                  </a:moveTo>
                  <a:lnTo>
                    <a:pt x="540" y="0"/>
                  </a:lnTo>
                  <a:cubicBezTo>
                    <a:pt x="242" y="0"/>
                    <a:pt x="0" y="4851"/>
                    <a:pt x="0" y="10800"/>
                  </a:cubicBezTo>
                  <a:cubicBezTo>
                    <a:pt x="0" y="16769"/>
                    <a:pt x="242" y="21599"/>
                    <a:pt x="540" y="21599"/>
                  </a:cubicBezTo>
                  <a:lnTo>
                    <a:pt x="21060" y="21599"/>
                  </a:lnTo>
                  <a:cubicBezTo>
                    <a:pt x="21357" y="21599"/>
                    <a:pt x="21600" y="16769"/>
                    <a:pt x="21600" y="10800"/>
                  </a:cubicBezTo>
                  <a:cubicBezTo>
                    <a:pt x="21600" y="4851"/>
                    <a:pt x="21357" y="0"/>
                    <a:pt x="2106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89" name="AutoShape 95">
              <a:extLst>
                <a:ext uri="{FF2B5EF4-FFF2-40B4-BE49-F238E27FC236}">
                  <a16:creationId xmlns:a16="http://schemas.microsoft.com/office/drawing/2014/main" id="{8C04B342-51F1-47B2-821B-B2AAA6B66F0A}"/>
                </a:ext>
              </a:extLst>
            </p:cNvPr>
            <p:cNvSpPr>
              <a:spLocks/>
            </p:cNvSpPr>
            <p:nvPr/>
          </p:nvSpPr>
          <p:spPr bwMode="auto">
            <a:xfrm>
              <a:off x="6474619" y="1908969"/>
              <a:ext cx="289719" cy="142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060" y="0"/>
                  </a:moveTo>
                  <a:lnTo>
                    <a:pt x="540" y="0"/>
                  </a:lnTo>
                  <a:cubicBezTo>
                    <a:pt x="242" y="0"/>
                    <a:pt x="0" y="4851"/>
                    <a:pt x="0" y="10800"/>
                  </a:cubicBezTo>
                  <a:cubicBezTo>
                    <a:pt x="0" y="16790"/>
                    <a:pt x="242" y="21599"/>
                    <a:pt x="540" y="21599"/>
                  </a:cubicBezTo>
                  <a:lnTo>
                    <a:pt x="21060" y="21599"/>
                  </a:lnTo>
                  <a:cubicBezTo>
                    <a:pt x="21357" y="21599"/>
                    <a:pt x="21600" y="16790"/>
                    <a:pt x="21600" y="10800"/>
                  </a:cubicBezTo>
                  <a:cubicBezTo>
                    <a:pt x="21600" y="4851"/>
                    <a:pt x="21357" y="0"/>
                    <a:pt x="2106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90" name="AutoShape 96">
              <a:extLst>
                <a:ext uri="{FF2B5EF4-FFF2-40B4-BE49-F238E27FC236}">
                  <a16:creationId xmlns:a16="http://schemas.microsoft.com/office/drawing/2014/main" id="{C7C47C64-CFF0-402C-BB62-8682C6ED43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474619" y="1705769"/>
              <a:ext cx="130175" cy="13017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4799" y="4792"/>
                  </a:moveTo>
                  <a:lnTo>
                    <a:pt x="16800" y="4792"/>
                  </a:lnTo>
                  <a:lnTo>
                    <a:pt x="16800" y="16797"/>
                  </a:lnTo>
                  <a:lnTo>
                    <a:pt x="4799" y="16797"/>
                  </a:lnTo>
                  <a:cubicBezTo>
                    <a:pt x="4799" y="16797"/>
                    <a:pt x="4799" y="4792"/>
                    <a:pt x="4799" y="4792"/>
                  </a:cubicBezTo>
                  <a:close/>
                  <a:moveTo>
                    <a:pt x="2399" y="21600"/>
                  </a:moveTo>
                  <a:lnTo>
                    <a:pt x="19199" y="21600"/>
                  </a:lnTo>
                  <a:cubicBezTo>
                    <a:pt x="20527" y="21600"/>
                    <a:pt x="21600" y="20523"/>
                    <a:pt x="21600" y="19198"/>
                  </a:cubicBezTo>
                  <a:lnTo>
                    <a:pt x="21600" y="2401"/>
                  </a:lnTo>
                  <a:cubicBezTo>
                    <a:pt x="21600" y="1076"/>
                    <a:pt x="20527" y="0"/>
                    <a:pt x="19199" y="0"/>
                  </a:cubicBezTo>
                  <a:lnTo>
                    <a:pt x="2399" y="0"/>
                  </a:lnTo>
                  <a:cubicBezTo>
                    <a:pt x="1072" y="0"/>
                    <a:pt x="0" y="1076"/>
                    <a:pt x="0" y="2401"/>
                  </a:cubicBezTo>
                  <a:lnTo>
                    <a:pt x="0" y="19198"/>
                  </a:lnTo>
                  <a:cubicBezTo>
                    <a:pt x="0" y="20523"/>
                    <a:pt x="1072" y="21600"/>
                    <a:pt x="2399" y="2160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AE25AB36-846C-42D8-836F-5E3B6C4CC70C}"/>
              </a:ext>
            </a:extLst>
          </p:cNvPr>
          <p:cNvGrpSpPr/>
          <p:nvPr/>
        </p:nvGrpSpPr>
        <p:grpSpPr>
          <a:xfrm>
            <a:off x="-10555422" y="0"/>
            <a:ext cx="12208615" cy="6858000"/>
            <a:chOff x="-1030514" y="0"/>
            <a:chExt cx="12208615" cy="6858000"/>
          </a:xfrm>
        </p:grpSpPr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D933D379-7D7A-4103-8EEC-86CB419CCA04}"/>
                </a:ext>
              </a:extLst>
            </p:cNvPr>
            <p:cNvSpPr/>
            <p:nvPr/>
          </p:nvSpPr>
          <p:spPr>
            <a:xfrm>
              <a:off x="-1030514" y="0"/>
              <a:ext cx="1219200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85F552E9-C736-4147-9D2B-F630E7BFDA09}"/>
                </a:ext>
              </a:extLst>
            </p:cNvPr>
            <p:cNvSpPr/>
            <p:nvPr/>
          </p:nvSpPr>
          <p:spPr>
            <a:xfrm>
              <a:off x="10609943" y="2732314"/>
              <a:ext cx="551543" cy="1393371"/>
            </a:xfrm>
            <a:prstGeom prst="rect">
              <a:avLst/>
            </a:pr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30E3DE91-679B-449F-9E4A-47DB7E37F00F}"/>
                </a:ext>
              </a:extLst>
            </p:cNvPr>
            <p:cNvSpPr txBox="1"/>
            <p:nvPr/>
          </p:nvSpPr>
          <p:spPr>
            <a:xfrm rot="16200000">
              <a:off x="9840685" y="3136611"/>
              <a:ext cx="2090057" cy="584775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endParaRPr lang="en-US" sz="3200" b="1">
                <a:solidFill>
                  <a:srgbClr val="F0EEF0"/>
                </a:solidFill>
                <a:latin typeface="Montserrat" panose="02000505000000020004" pitchFamily="2" charset="0"/>
              </a:endParaRPr>
            </a:p>
          </p:txBody>
        </p:sp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B2FD9D88-D674-4439-96F8-D1A63372FE54}"/>
              </a:ext>
            </a:extLst>
          </p:cNvPr>
          <p:cNvGrpSpPr/>
          <p:nvPr/>
        </p:nvGrpSpPr>
        <p:grpSpPr>
          <a:xfrm>
            <a:off x="-11113074" y="0"/>
            <a:ext cx="12208615" cy="6858000"/>
            <a:chOff x="-1030514" y="0"/>
            <a:chExt cx="12208615" cy="6858000"/>
          </a:xfrm>
        </p:grpSpPr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C9DA9384-3839-493B-B3B7-E30AB3AF2814}"/>
                </a:ext>
              </a:extLst>
            </p:cNvPr>
            <p:cNvSpPr/>
            <p:nvPr/>
          </p:nvSpPr>
          <p:spPr>
            <a:xfrm>
              <a:off x="-1030514" y="0"/>
              <a:ext cx="1219200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A7BCA08D-F774-4814-9CC5-4D1C40BB4620}"/>
                </a:ext>
              </a:extLst>
            </p:cNvPr>
            <p:cNvSpPr/>
            <p:nvPr/>
          </p:nvSpPr>
          <p:spPr>
            <a:xfrm>
              <a:off x="10609943" y="2732314"/>
              <a:ext cx="551543" cy="1393371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2D833802-FE42-4DB9-B5F4-49047D81749B}"/>
                </a:ext>
              </a:extLst>
            </p:cNvPr>
            <p:cNvSpPr txBox="1"/>
            <p:nvPr/>
          </p:nvSpPr>
          <p:spPr>
            <a:xfrm rot="16200000">
              <a:off x="9840685" y="3136611"/>
              <a:ext cx="2090057" cy="584775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endParaRPr lang="en-US" sz="3200" b="1">
                <a:solidFill>
                  <a:srgbClr val="F0EEF0"/>
                </a:solidFill>
                <a:latin typeface="Montserrat" panose="02000505000000020004" pitchFamily="2" charset="0"/>
              </a:endParaRPr>
            </a:p>
          </p:txBody>
        </p:sp>
      </p:grp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E3CE75EA-170E-4EB3-ADEB-1166EAC40739}"/>
              </a:ext>
            </a:extLst>
          </p:cNvPr>
          <p:cNvGrpSpPr/>
          <p:nvPr/>
        </p:nvGrpSpPr>
        <p:grpSpPr>
          <a:xfrm>
            <a:off x="-11658506" y="0"/>
            <a:ext cx="12208615" cy="6858000"/>
            <a:chOff x="-1030514" y="0"/>
            <a:chExt cx="12208615" cy="6858000"/>
          </a:xfrm>
        </p:grpSpPr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1A5DCC23-4EAA-4F6E-96F0-5B2AE8EA2086}"/>
                </a:ext>
              </a:extLst>
            </p:cNvPr>
            <p:cNvSpPr/>
            <p:nvPr/>
          </p:nvSpPr>
          <p:spPr>
            <a:xfrm>
              <a:off x="-1030514" y="0"/>
              <a:ext cx="1219200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42EFF607-D6E5-45EC-A5F4-AC0E1E2BC1F7}"/>
                </a:ext>
              </a:extLst>
            </p:cNvPr>
            <p:cNvSpPr/>
            <p:nvPr/>
          </p:nvSpPr>
          <p:spPr>
            <a:xfrm>
              <a:off x="10609943" y="2732314"/>
              <a:ext cx="551543" cy="1393371"/>
            </a:xfrm>
            <a:prstGeom prst="rect">
              <a:avLst/>
            </a:pr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A7C3CBFD-5EA5-4686-8172-81F4AEE81929}"/>
                </a:ext>
              </a:extLst>
            </p:cNvPr>
            <p:cNvSpPr txBox="1"/>
            <p:nvPr/>
          </p:nvSpPr>
          <p:spPr>
            <a:xfrm rot="16200000">
              <a:off x="9840685" y="3136611"/>
              <a:ext cx="2090057" cy="584775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endParaRPr lang="en-US" sz="3200" b="1">
                <a:solidFill>
                  <a:srgbClr val="F0EEF0"/>
                </a:solidFill>
                <a:latin typeface="Montserrat" panose="02000505000000020004" pitchFamily="2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FEECBE6-73AA-8176-F6CA-CDFB30648A23}"/>
              </a:ext>
            </a:extLst>
          </p:cNvPr>
          <p:cNvSpPr txBox="1"/>
          <p:nvPr/>
        </p:nvSpPr>
        <p:spPr>
          <a:xfrm>
            <a:off x="3721199" y="356896"/>
            <a:ext cx="3869764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>
                <a:solidFill>
                  <a:srgbClr val="538135"/>
                </a:solidFill>
                <a:cs typeface="Calibri"/>
              </a:rPr>
              <a:t>PRINCIPIOS DE LA ECONOMIA</a:t>
            </a:r>
          </a:p>
        </p:txBody>
      </p:sp>
      <p:sp>
        <p:nvSpPr>
          <p:cNvPr id="3" name="TextBox 1">
            <a:extLst>
              <a:ext uri="{FF2B5EF4-FFF2-40B4-BE49-F238E27FC236}">
                <a16:creationId xmlns:a16="http://schemas.microsoft.com/office/drawing/2014/main" id="{78A574A8-C020-251A-A2DA-01AC412CCAC1}"/>
              </a:ext>
            </a:extLst>
          </p:cNvPr>
          <p:cNvSpPr txBox="1"/>
          <p:nvPr/>
        </p:nvSpPr>
        <p:spPr>
          <a:xfrm>
            <a:off x="2457927" y="4992022"/>
            <a:ext cx="7698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2400" b="1">
                <a:solidFill>
                  <a:srgbClr val="FEC630"/>
                </a:solidFill>
                <a:latin typeface="Tw Cen MT" panose="020B0602020104020603" pitchFamily="34" charset="0"/>
              </a:rPr>
              <a:t>01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FC422AF-DA3A-FAB1-B570-E0A9F1485860}"/>
              </a:ext>
            </a:extLst>
          </p:cNvPr>
          <p:cNvGrpSpPr/>
          <p:nvPr/>
        </p:nvGrpSpPr>
        <p:grpSpPr>
          <a:xfrm>
            <a:off x="7951317" y="3581400"/>
            <a:ext cx="751862" cy="857069"/>
            <a:chOff x="9162373" y="3045147"/>
            <a:chExt cx="406400" cy="464344"/>
          </a:xfrm>
          <a:solidFill>
            <a:schemeClr val="bg1"/>
          </a:solidFill>
        </p:grpSpPr>
        <p:sp>
          <p:nvSpPr>
            <p:cNvPr id="7" name="AutoShape 48">
              <a:extLst>
                <a:ext uri="{FF2B5EF4-FFF2-40B4-BE49-F238E27FC236}">
                  <a16:creationId xmlns:a16="http://schemas.microsoft.com/office/drawing/2014/main" id="{337A5623-60C0-B210-B226-E80B8A8CCD1D}"/>
                </a:ext>
              </a:extLst>
            </p:cNvPr>
            <p:cNvSpPr>
              <a:spLocks/>
            </p:cNvSpPr>
            <p:nvPr/>
          </p:nvSpPr>
          <p:spPr bwMode="auto">
            <a:xfrm>
              <a:off x="9162373" y="3045147"/>
              <a:ext cx="406400" cy="46434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7425"/>
                  </a:moveTo>
                  <a:cubicBezTo>
                    <a:pt x="5687" y="7425"/>
                    <a:pt x="1542" y="6064"/>
                    <a:pt x="1542" y="4387"/>
                  </a:cubicBezTo>
                  <a:cubicBezTo>
                    <a:pt x="1542" y="2709"/>
                    <a:pt x="5687" y="1350"/>
                    <a:pt x="10800" y="1350"/>
                  </a:cubicBezTo>
                  <a:cubicBezTo>
                    <a:pt x="15912" y="1350"/>
                    <a:pt x="20057" y="2709"/>
                    <a:pt x="20057" y="4387"/>
                  </a:cubicBezTo>
                  <a:cubicBezTo>
                    <a:pt x="20057" y="6064"/>
                    <a:pt x="15912" y="7425"/>
                    <a:pt x="10800" y="7425"/>
                  </a:cubicBezTo>
                  <a:moveTo>
                    <a:pt x="20057" y="9112"/>
                  </a:moveTo>
                  <a:lnTo>
                    <a:pt x="20054" y="9112"/>
                  </a:lnTo>
                  <a:cubicBezTo>
                    <a:pt x="20054" y="9119"/>
                    <a:pt x="20057" y="9127"/>
                    <a:pt x="20057" y="9133"/>
                  </a:cubicBezTo>
                  <a:cubicBezTo>
                    <a:pt x="20057" y="10800"/>
                    <a:pt x="15912" y="12150"/>
                    <a:pt x="10800" y="12150"/>
                  </a:cubicBezTo>
                  <a:cubicBezTo>
                    <a:pt x="5687" y="12150"/>
                    <a:pt x="1542" y="10800"/>
                    <a:pt x="1542" y="9133"/>
                  </a:cubicBezTo>
                  <a:cubicBezTo>
                    <a:pt x="1542" y="9127"/>
                    <a:pt x="1545" y="9119"/>
                    <a:pt x="1545" y="9112"/>
                  </a:cubicBezTo>
                  <a:lnTo>
                    <a:pt x="1542" y="9112"/>
                  </a:lnTo>
                  <a:lnTo>
                    <a:pt x="1542" y="6793"/>
                  </a:lnTo>
                  <a:cubicBezTo>
                    <a:pt x="3564" y="8140"/>
                    <a:pt x="7271" y="8774"/>
                    <a:pt x="10800" y="8774"/>
                  </a:cubicBezTo>
                  <a:cubicBezTo>
                    <a:pt x="14328" y="8774"/>
                    <a:pt x="18035" y="8140"/>
                    <a:pt x="20057" y="6793"/>
                  </a:cubicBezTo>
                  <a:cubicBezTo>
                    <a:pt x="20057" y="6793"/>
                    <a:pt x="20057" y="9112"/>
                    <a:pt x="20057" y="9112"/>
                  </a:cubicBezTo>
                  <a:close/>
                  <a:moveTo>
                    <a:pt x="20057" y="13162"/>
                  </a:moveTo>
                  <a:lnTo>
                    <a:pt x="20054" y="13162"/>
                  </a:lnTo>
                  <a:cubicBezTo>
                    <a:pt x="20054" y="13169"/>
                    <a:pt x="20057" y="13177"/>
                    <a:pt x="20057" y="13183"/>
                  </a:cubicBezTo>
                  <a:cubicBezTo>
                    <a:pt x="20057" y="14850"/>
                    <a:pt x="15912" y="16200"/>
                    <a:pt x="10800" y="16200"/>
                  </a:cubicBezTo>
                  <a:cubicBezTo>
                    <a:pt x="5687" y="16200"/>
                    <a:pt x="1542" y="14850"/>
                    <a:pt x="1542" y="13183"/>
                  </a:cubicBezTo>
                  <a:cubicBezTo>
                    <a:pt x="1542" y="13177"/>
                    <a:pt x="1545" y="13169"/>
                    <a:pt x="1545" y="13162"/>
                  </a:cubicBezTo>
                  <a:lnTo>
                    <a:pt x="1542" y="13162"/>
                  </a:lnTo>
                  <a:lnTo>
                    <a:pt x="1542" y="10640"/>
                  </a:lnTo>
                  <a:cubicBezTo>
                    <a:pt x="3136" y="12077"/>
                    <a:pt x="6982" y="12825"/>
                    <a:pt x="10800" y="12825"/>
                  </a:cubicBezTo>
                  <a:cubicBezTo>
                    <a:pt x="14617" y="12825"/>
                    <a:pt x="18463" y="12077"/>
                    <a:pt x="20057" y="10640"/>
                  </a:cubicBezTo>
                  <a:cubicBezTo>
                    <a:pt x="20057" y="10640"/>
                    <a:pt x="20057" y="13162"/>
                    <a:pt x="20057" y="13162"/>
                  </a:cubicBezTo>
                  <a:close/>
                  <a:moveTo>
                    <a:pt x="20057" y="17212"/>
                  </a:moveTo>
                  <a:cubicBezTo>
                    <a:pt x="20057" y="18889"/>
                    <a:pt x="15912" y="20249"/>
                    <a:pt x="10800" y="20249"/>
                  </a:cubicBezTo>
                  <a:cubicBezTo>
                    <a:pt x="5687" y="20249"/>
                    <a:pt x="1542" y="18889"/>
                    <a:pt x="1542" y="17212"/>
                  </a:cubicBezTo>
                  <a:lnTo>
                    <a:pt x="1542" y="14690"/>
                  </a:lnTo>
                  <a:cubicBezTo>
                    <a:pt x="3136" y="16127"/>
                    <a:pt x="6982" y="16875"/>
                    <a:pt x="10800" y="16875"/>
                  </a:cubicBezTo>
                  <a:cubicBezTo>
                    <a:pt x="14617" y="16875"/>
                    <a:pt x="18463" y="16127"/>
                    <a:pt x="20057" y="14690"/>
                  </a:cubicBezTo>
                  <a:cubicBezTo>
                    <a:pt x="20057" y="14690"/>
                    <a:pt x="20057" y="17212"/>
                    <a:pt x="20057" y="17212"/>
                  </a:cubicBezTo>
                  <a:close/>
                  <a:moveTo>
                    <a:pt x="10800" y="0"/>
                  </a:moveTo>
                  <a:cubicBezTo>
                    <a:pt x="5598" y="0"/>
                    <a:pt x="0" y="1372"/>
                    <a:pt x="0" y="4387"/>
                  </a:cubicBezTo>
                  <a:lnTo>
                    <a:pt x="0" y="17212"/>
                  </a:lnTo>
                  <a:cubicBezTo>
                    <a:pt x="0" y="20226"/>
                    <a:pt x="5598" y="21599"/>
                    <a:pt x="10800" y="21599"/>
                  </a:cubicBezTo>
                  <a:cubicBezTo>
                    <a:pt x="16001" y="21599"/>
                    <a:pt x="21599" y="20226"/>
                    <a:pt x="21599" y="17212"/>
                  </a:cubicBezTo>
                  <a:lnTo>
                    <a:pt x="21599" y="4387"/>
                  </a:lnTo>
                  <a:cubicBezTo>
                    <a:pt x="21599" y="1372"/>
                    <a:pt x="16001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8" name="AutoShape 49">
              <a:extLst>
                <a:ext uri="{FF2B5EF4-FFF2-40B4-BE49-F238E27FC236}">
                  <a16:creationId xmlns:a16="http://schemas.microsoft.com/office/drawing/2014/main" id="{34BF656B-443B-03E8-B9B7-FCB49EB1742C}"/>
                </a:ext>
              </a:extLst>
            </p:cNvPr>
            <p:cNvSpPr>
              <a:spLocks/>
            </p:cNvSpPr>
            <p:nvPr/>
          </p:nvSpPr>
          <p:spPr bwMode="auto">
            <a:xfrm>
              <a:off x="9481460" y="3407890"/>
              <a:ext cx="29369" cy="2857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1599"/>
                  </a:moveTo>
                  <a:cubicBezTo>
                    <a:pt x="16769" y="21599"/>
                    <a:pt x="21600" y="16769"/>
                    <a:pt x="21600" y="10800"/>
                  </a:cubicBezTo>
                  <a:cubicBezTo>
                    <a:pt x="21600" y="4830"/>
                    <a:pt x="16769" y="0"/>
                    <a:pt x="10800" y="0"/>
                  </a:cubicBezTo>
                  <a:cubicBezTo>
                    <a:pt x="4830" y="0"/>
                    <a:pt x="0" y="4830"/>
                    <a:pt x="0" y="10800"/>
                  </a:cubicBezTo>
                  <a:cubicBezTo>
                    <a:pt x="0" y="16769"/>
                    <a:pt x="4830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9" name="AutoShape 50">
              <a:extLst>
                <a:ext uri="{FF2B5EF4-FFF2-40B4-BE49-F238E27FC236}">
                  <a16:creationId xmlns:a16="http://schemas.microsoft.com/office/drawing/2014/main" id="{C38856CF-F019-5564-960B-8EA2C226B909}"/>
                </a:ext>
              </a:extLst>
            </p:cNvPr>
            <p:cNvSpPr>
              <a:spLocks/>
            </p:cNvSpPr>
            <p:nvPr/>
          </p:nvSpPr>
          <p:spPr bwMode="auto">
            <a:xfrm>
              <a:off x="9481460" y="3320578"/>
              <a:ext cx="29369" cy="293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1599"/>
                  </a:moveTo>
                  <a:cubicBezTo>
                    <a:pt x="16769" y="21599"/>
                    <a:pt x="21600" y="16769"/>
                    <a:pt x="21600" y="10800"/>
                  </a:cubicBezTo>
                  <a:cubicBezTo>
                    <a:pt x="21600" y="4830"/>
                    <a:pt x="16769" y="0"/>
                    <a:pt x="10800" y="0"/>
                  </a:cubicBezTo>
                  <a:cubicBezTo>
                    <a:pt x="4830" y="0"/>
                    <a:pt x="0" y="4830"/>
                    <a:pt x="0" y="10800"/>
                  </a:cubicBezTo>
                  <a:cubicBezTo>
                    <a:pt x="0" y="16769"/>
                    <a:pt x="4830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10" name="AutoShape 51">
              <a:extLst>
                <a:ext uri="{FF2B5EF4-FFF2-40B4-BE49-F238E27FC236}">
                  <a16:creationId xmlns:a16="http://schemas.microsoft.com/office/drawing/2014/main" id="{70648B20-8E70-6605-458C-DAF3A45CDCC4}"/>
                </a:ext>
              </a:extLst>
            </p:cNvPr>
            <p:cNvSpPr>
              <a:spLocks/>
            </p:cNvSpPr>
            <p:nvPr/>
          </p:nvSpPr>
          <p:spPr bwMode="auto">
            <a:xfrm>
              <a:off x="9481460" y="3233265"/>
              <a:ext cx="29369" cy="293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1599"/>
                  </a:moveTo>
                  <a:cubicBezTo>
                    <a:pt x="16769" y="21599"/>
                    <a:pt x="21600" y="16769"/>
                    <a:pt x="21600" y="10800"/>
                  </a:cubicBezTo>
                  <a:cubicBezTo>
                    <a:pt x="21600" y="4830"/>
                    <a:pt x="16769" y="0"/>
                    <a:pt x="10800" y="0"/>
                  </a:cubicBezTo>
                  <a:cubicBezTo>
                    <a:pt x="4830" y="0"/>
                    <a:pt x="0" y="4830"/>
                    <a:pt x="0" y="10800"/>
                  </a:cubicBezTo>
                  <a:cubicBezTo>
                    <a:pt x="0" y="16769"/>
                    <a:pt x="4830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375491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50"/>
                            </p:stCondLst>
                            <p:childTnLst>
                              <p:par>
                                <p:cTn id="16" presetID="22" presetClass="entr" presetSubtype="2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22" presetClass="entr" presetSubtype="2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600"/>
                            </p:stCondLst>
                            <p:childTnLst>
                              <p:par>
                                <p:cTn id="41" presetID="53" presetClass="entr" presetSubtype="16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000"/>
                            </p:stCondLst>
                            <p:childTnLst>
                              <p:par>
                                <p:cTn id="64" presetID="22" presetClass="entr" presetSubtype="8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600"/>
                            </p:stCondLst>
                            <p:childTnLst>
                              <p:par>
                                <p:cTn id="68" presetID="53" presetClass="entr" presetSubtype="16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000"/>
                            </p:stCondLst>
                            <p:childTnLst>
                              <p:par>
                                <p:cTn id="91" presetID="22" presetClass="entr" presetSubtype="8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600"/>
                            </p:stCondLst>
                            <p:childTnLst>
                              <p:par>
                                <p:cTn id="95" presetID="53" presetClass="entr" presetSubtype="16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9" grpId="0" animBg="1"/>
      <p:bldP spid="43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6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id="{DEA36CD1-A232-45C6-81D0-FF676E79B61E}"/>
              </a:ext>
            </a:extLst>
          </p:cNvPr>
          <p:cNvGrpSpPr/>
          <p:nvPr/>
        </p:nvGrpSpPr>
        <p:grpSpPr>
          <a:xfrm>
            <a:off x="-881742" y="0"/>
            <a:ext cx="13073742" cy="6858000"/>
            <a:chOff x="-1030514" y="0"/>
            <a:chExt cx="13073742" cy="6858000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11D4488-BEEE-4523-BF4A-73C4C95CCD2B}"/>
                </a:ext>
              </a:extLst>
            </p:cNvPr>
            <p:cNvSpPr/>
            <p:nvPr/>
          </p:nvSpPr>
          <p:spPr>
            <a:xfrm>
              <a:off x="-1030514" y="0"/>
              <a:ext cx="1219200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E278C53F-B948-4E20-B061-EB63FF9E5B5F}"/>
                </a:ext>
              </a:extLst>
            </p:cNvPr>
            <p:cNvSpPr/>
            <p:nvPr/>
          </p:nvSpPr>
          <p:spPr>
            <a:xfrm>
              <a:off x="10609943" y="2732314"/>
              <a:ext cx="551543" cy="1393371"/>
            </a:xfrm>
            <a:prstGeom prst="rect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91E323B-6F3E-475A-A5A7-E80446AEA28C}"/>
                </a:ext>
              </a:extLst>
            </p:cNvPr>
            <p:cNvSpPr txBox="1"/>
            <p:nvPr/>
          </p:nvSpPr>
          <p:spPr>
            <a:xfrm rot="16200000">
              <a:off x="9840685" y="3136611"/>
              <a:ext cx="2090057" cy="584775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endParaRPr lang="en-US" sz="3200" b="1">
                <a:solidFill>
                  <a:srgbClr val="F0EEF0"/>
                </a:solidFill>
                <a:latin typeface="Montserrat" panose="02000505000000020004" pitchFamily="2" charset="0"/>
              </a:endParaRPr>
            </a:p>
          </p:txBody>
        </p:sp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id="{6F9AD1C9-B71A-4D8D-8F52-77292535D056}"/>
                </a:ext>
              </a:extLst>
            </p:cNvPr>
            <p:cNvSpPr/>
            <p:nvPr/>
          </p:nvSpPr>
          <p:spPr>
            <a:xfrm rot="5400000">
              <a:off x="10412186" y="2988127"/>
              <a:ext cx="2380342" cy="881743"/>
            </a:xfrm>
            <a:prstGeom prst="triangl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847FD0F2-D510-483A-8F91-AA7737C223BD}"/>
              </a:ext>
            </a:extLst>
          </p:cNvPr>
          <p:cNvGrpSpPr/>
          <p:nvPr/>
        </p:nvGrpSpPr>
        <p:grpSpPr>
          <a:xfrm>
            <a:off x="-1431378" y="0"/>
            <a:ext cx="12208615" cy="6858000"/>
            <a:chOff x="-1030514" y="0"/>
            <a:chExt cx="12208615" cy="6858000"/>
          </a:xfrm>
        </p:grpSpPr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71883E71-270A-4B7A-A6F1-8D930DCFAE74}"/>
                </a:ext>
              </a:extLst>
            </p:cNvPr>
            <p:cNvSpPr/>
            <p:nvPr/>
          </p:nvSpPr>
          <p:spPr>
            <a:xfrm>
              <a:off x="-1030514" y="0"/>
              <a:ext cx="1219200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6CD52B85-063B-4CBC-8CDA-A7F94686F31D}"/>
                </a:ext>
              </a:extLst>
            </p:cNvPr>
            <p:cNvSpPr/>
            <p:nvPr/>
          </p:nvSpPr>
          <p:spPr>
            <a:xfrm>
              <a:off x="10609943" y="2732314"/>
              <a:ext cx="551543" cy="1393371"/>
            </a:xfrm>
            <a:prstGeom prst="rect">
              <a:avLst/>
            </a:prstGeom>
            <a:solidFill>
              <a:srgbClr val="52C9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7CB3F559-D59C-4B04-8E4F-FF9B852686E5}"/>
                </a:ext>
              </a:extLst>
            </p:cNvPr>
            <p:cNvSpPr txBox="1"/>
            <p:nvPr/>
          </p:nvSpPr>
          <p:spPr>
            <a:xfrm rot="16200000">
              <a:off x="9840685" y="3136611"/>
              <a:ext cx="2090057" cy="584775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endParaRPr lang="en-US" sz="3200" b="1">
                <a:solidFill>
                  <a:srgbClr val="F0EEF0"/>
                </a:solidFill>
                <a:latin typeface="Montserrat" panose="02000505000000020004" pitchFamily="2" charset="0"/>
              </a:endParaRPr>
            </a:p>
          </p:txBody>
        </p:sp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8BC03B54-306A-49D5-83B2-3AF41A37C718}"/>
              </a:ext>
            </a:extLst>
          </p:cNvPr>
          <p:cNvGrpSpPr/>
          <p:nvPr/>
        </p:nvGrpSpPr>
        <p:grpSpPr>
          <a:xfrm>
            <a:off x="-1981014" y="0"/>
            <a:ext cx="12208615" cy="6858000"/>
            <a:chOff x="-1030514" y="0"/>
            <a:chExt cx="12208615" cy="6858000"/>
          </a:xfrm>
        </p:grpSpPr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CEFA7B59-6C33-4D92-B710-A74B87EF968C}"/>
                </a:ext>
              </a:extLst>
            </p:cNvPr>
            <p:cNvSpPr/>
            <p:nvPr/>
          </p:nvSpPr>
          <p:spPr>
            <a:xfrm>
              <a:off x="-1030514" y="0"/>
              <a:ext cx="1219200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F4124761-4256-49BB-BF1D-57354FAECE8E}"/>
                </a:ext>
              </a:extLst>
            </p:cNvPr>
            <p:cNvSpPr/>
            <p:nvPr/>
          </p:nvSpPr>
          <p:spPr>
            <a:xfrm>
              <a:off x="10609943" y="2732314"/>
              <a:ext cx="551543" cy="1393371"/>
            </a:xfrm>
            <a:prstGeom prst="rect">
              <a:avLst/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56B62F16-A36A-44C0-BA78-7A19E2AFAA7B}"/>
                </a:ext>
              </a:extLst>
            </p:cNvPr>
            <p:cNvSpPr txBox="1"/>
            <p:nvPr/>
          </p:nvSpPr>
          <p:spPr>
            <a:xfrm rot="16200000">
              <a:off x="9840685" y="3136611"/>
              <a:ext cx="2090057" cy="584775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endParaRPr lang="en-US" sz="3200" b="1">
                <a:solidFill>
                  <a:srgbClr val="F0EEF0"/>
                </a:solidFill>
                <a:latin typeface="Montserrat" panose="02000505000000020004" pitchFamily="2" charset="0"/>
              </a:endParaRPr>
            </a:p>
          </p:txBody>
        </p: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AE25AB36-846C-42D8-836F-5E3B6C4CC70C}"/>
              </a:ext>
            </a:extLst>
          </p:cNvPr>
          <p:cNvGrpSpPr/>
          <p:nvPr/>
        </p:nvGrpSpPr>
        <p:grpSpPr>
          <a:xfrm>
            <a:off x="-2525008" y="0"/>
            <a:ext cx="12208615" cy="6858000"/>
            <a:chOff x="-1030514" y="0"/>
            <a:chExt cx="12208615" cy="6858000"/>
          </a:xfrm>
        </p:grpSpPr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D933D379-7D7A-4103-8EEC-86CB419CCA04}"/>
                </a:ext>
              </a:extLst>
            </p:cNvPr>
            <p:cNvSpPr/>
            <p:nvPr/>
          </p:nvSpPr>
          <p:spPr>
            <a:xfrm>
              <a:off x="-1030514" y="0"/>
              <a:ext cx="1219200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85F552E9-C736-4147-9D2B-F630E7BFDA09}"/>
                </a:ext>
              </a:extLst>
            </p:cNvPr>
            <p:cNvSpPr/>
            <p:nvPr/>
          </p:nvSpPr>
          <p:spPr>
            <a:xfrm>
              <a:off x="10609943" y="2732314"/>
              <a:ext cx="551543" cy="1393371"/>
            </a:xfrm>
            <a:prstGeom prst="rect">
              <a:avLst/>
            </a:pr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30E3DE91-679B-449F-9E4A-47DB7E37F00F}"/>
                </a:ext>
              </a:extLst>
            </p:cNvPr>
            <p:cNvSpPr txBox="1"/>
            <p:nvPr/>
          </p:nvSpPr>
          <p:spPr>
            <a:xfrm rot="16200000">
              <a:off x="9840685" y="3136611"/>
              <a:ext cx="2090057" cy="584775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endParaRPr lang="en-US" sz="3200" b="1">
                <a:solidFill>
                  <a:srgbClr val="F0EEF0"/>
                </a:solidFill>
                <a:latin typeface="Montserrat" panose="02000505000000020004" pitchFamily="2" charset="0"/>
              </a:endParaRPr>
            </a:p>
          </p:txBody>
        </p:sp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B2FD9D88-D674-4439-96F8-D1A63372FE54}"/>
              </a:ext>
            </a:extLst>
          </p:cNvPr>
          <p:cNvGrpSpPr/>
          <p:nvPr/>
        </p:nvGrpSpPr>
        <p:grpSpPr>
          <a:xfrm>
            <a:off x="8565812" y="2383970"/>
            <a:ext cx="584775" cy="2090057"/>
            <a:chOff x="10593326" y="2383970"/>
            <a:chExt cx="584775" cy="2090057"/>
          </a:xfrm>
        </p:grpSpPr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A7BCA08D-F774-4814-9CC5-4D1C40BB4620}"/>
                </a:ext>
              </a:extLst>
            </p:cNvPr>
            <p:cNvSpPr/>
            <p:nvPr/>
          </p:nvSpPr>
          <p:spPr>
            <a:xfrm>
              <a:off x="10609943" y="2732314"/>
              <a:ext cx="551543" cy="1393371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2D833802-FE42-4DB9-B5F4-49047D81749B}"/>
                </a:ext>
              </a:extLst>
            </p:cNvPr>
            <p:cNvSpPr txBox="1"/>
            <p:nvPr/>
          </p:nvSpPr>
          <p:spPr>
            <a:xfrm rot="16200000">
              <a:off x="9840685" y="3136611"/>
              <a:ext cx="2090057" cy="584775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endParaRPr lang="en-US" sz="3200" b="1">
                <a:solidFill>
                  <a:srgbClr val="F0EEF0"/>
                </a:solidFill>
                <a:latin typeface="Montserrat" panose="02000505000000020004" pitchFamily="2" charset="0"/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ED3CA892-F8E8-42A7-B8AF-7D2BCE907C98}"/>
              </a:ext>
            </a:extLst>
          </p:cNvPr>
          <p:cNvSpPr txBox="1"/>
          <p:nvPr/>
        </p:nvSpPr>
        <p:spPr>
          <a:xfrm>
            <a:off x="3009622" y="663460"/>
            <a:ext cx="3091132" cy="107721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s-BO" sz="1600" b="1">
                <a:solidFill>
                  <a:srgbClr val="5D7373"/>
                </a:solidFill>
                <a:ea typeface="+mn-lt"/>
                <a:cs typeface="+mn-lt"/>
              </a:rPr>
              <a:t>MERCADO: MECANISMO DONDE SE DESARROLLA LA ACTIVIDAD ECONÓMICA</a:t>
            </a:r>
            <a:endParaRPr lang="en-US" sz="1600" b="1">
              <a:solidFill>
                <a:srgbClr val="5D7373"/>
              </a:solidFill>
              <a:ea typeface="+mn-lt"/>
              <a:cs typeface="+mn-lt"/>
            </a:endParaRPr>
          </a:p>
          <a:p>
            <a:pPr algn="ctr"/>
            <a:endParaRPr lang="en-US" sz="1600" b="1">
              <a:solidFill>
                <a:srgbClr val="5D7373"/>
              </a:solidFill>
              <a:latin typeface="Tw Cen MT" panose="020B0602020104020603" pitchFamily="34" charset="0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1B90252A-8D07-43DE-8F96-BC6697B1ACBD}"/>
              </a:ext>
            </a:extLst>
          </p:cNvPr>
          <p:cNvSpPr/>
          <p:nvPr/>
        </p:nvSpPr>
        <p:spPr>
          <a:xfrm>
            <a:off x="1004962" y="1529818"/>
            <a:ext cx="1524000" cy="15240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sx="101000" sy="101000" algn="ctr" rotWithShape="0">
              <a:schemeClr val="tx1">
                <a:lumMod val="65000"/>
                <a:lumOff val="3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B44322BE-7C16-46BC-8BEC-1167E17608D8}"/>
              </a:ext>
            </a:extLst>
          </p:cNvPr>
          <p:cNvSpPr/>
          <p:nvPr/>
        </p:nvSpPr>
        <p:spPr>
          <a:xfrm>
            <a:off x="1078690" y="1617925"/>
            <a:ext cx="1347788" cy="1347788"/>
          </a:xfrm>
          <a:prstGeom prst="ellipse">
            <a:avLst/>
          </a:prstGeom>
          <a:solidFill>
            <a:srgbClr val="FF59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B9F36030-16DB-4E2F-B204-0C8F81B9D0DF}"/>
              </a:ext>
            </a:extLst>
          </p:cNvPr>
          <p:cNvSpPr/>
          <p:nvPr/>
        </p:nvSpPr>
        <p:spPr>
          <a:xfrm>
            <a:off x="1150128" y="1689363"/>
            <a:ext cx="1204912" cy="1204912"/>
          </a:xfrm>
          <a:prstGeom prst="ellipse">
            <a:avLst/>
          </a:prstGeom>
          <a:solidFill>
            <a:srgbClr val="F0EE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FED29E6-5BAE-43D3-BB22-604A58245C85}"/>
              </a:ext>
            </a:extLst>
          </p:cNvPr>
          <p:cNvSpPr txBox="1"/>
          <p:nvPr/>
        </p:nvSpPr>
        <p:spPr>
          <a:xfrm>
            <a:off x="383311" y="663756"/>
            <a:ext cx="2631057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1600" b="1">
                <a:solidFill>
                  <a:srgbClr val="FF5969"/>
                </a:solidFill>
                <a:ea typeface="+mn-lt"/>
                <a:cs typeface="+mn-lt"/>
              </a:rPr>
              <a:t>EL COMERCIO MEJORA LA ECONOMIA EN EL GRUPO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421DE4B-0950-4B8C-823F-C99358EC3D6D}"/>
              </a:ext>
            </a:extLst>
          </p:cNvPr>
          <p:cNvSpPr txBox="1"/>
          <p:nvPr/>
        </p:nvSpPr>
        <p:spPr>
          <a:xfrm>
            <a:off x="418541" y="5832990"/>
            <a:ext cx="2805560" cy="113877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algn="ctr"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defRPr>
            </a:lvl1pPr>
          </a:lstStyle>
          <a:p>
            <a:r>
              <a:rPr lang="es-BO" sz="1600" b="1">
                <a:solidFill>
                  <a:schemeClr val="accent6"/>
                </a:solidFill>
                <a:latin typeface="Tw Cen MT"/>
              </a:rPr>
              <a:t>NIVEL DEL PAÍS DEPENDE DE LA CAPACIDAD DE PRODUCIR BIENES Y SERVICIOS</a:t>
            </a:r>
            <a:endParaRPr lang="en-US" sz="1600" b="1">
              <a:solidFill>
                <a:schemeClr val="accent6"/>
              </a:solidFill>
              <a:latin typeface="Tw Cen MT"/>
            </a:endParaRPr>
          </a:p>
          <a:p>
            <a:endParaRPr lang="en-US">
              <a:solidFill>
                <a:schemeClr val="accent6"/>
              </a:solidFill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015B8A6D-B01D-4E3E-BDF3-30DAED6CF84B}"/>
              </a:ext>
            </a:extLst>
          </p:cNvPr>
          <p:cNvSpPr/>
          <p:nvPr/>
        </p:nvSpPr>
        <p:spPr>
          <a:xfrm>
            <a:off x="3861311" y="1529521"/>
            <a:ext cx="1524000" cy="15240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sx="101000" sy="101000" algn="ctr" rotWithShape="0">
              <a:schemeClr val="tx1">
                <a:lumMod val="65000"/>
                <a:lumOff val="3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80E83589-C85E-4B9C-AC51-16434E0491AD}"/>
              </a:ext>
            </a:extLst>
          </p:cNvPr>
          <p:cNvSpPr/>
          <p:nvPr/>
        </p:nvSpPr>
        <p:spPr>
          <a:xfrm>
            <a:off x="3949417" y="1617627"/>
            <a:ext cx="1347788" cy="1347788"/>
          </a:xfrm>
          <a:prstGeom prst="ellipse">
            <a:avLst/>
          </a:prstGeom>
          <a:solidFill>
            <a:srgbClr val="5D73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A8FC06C1-30DC-42B9-9EC9-E1BBC8E75267}"/>
              </a:ext>
            </a:extLst>
          </p:cNvPr>
          <p:cNvSpPr/>
          <p:nvPr/>
        </p:nvSpPr>
        <p:spPr>
          <a:xfrm>
            <a:off x="4020855" y="1689065"/>
            <a:ext cx="1204912" cy="1204912"/>
          </a:xfrm>
          <a:prstGeom prst="ellipse">
            <a:avLst/>
          </a:prstGeom>
          <a:solidFill>
            <a:srgbClr val="F0EE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23F64AE-B6DD-4159-982A-67D5BC00A533}"/>
              </a:ext>
            </a:extLst>
          </p:cNvPr>
          <p:cNvSpPr txBox="1"/>
          <p:nvPr/>
        </p:nvSpPr>
        <p:spPr>
          <a:xfrm>
            <a:off x="3346776" y="5832691"/>
            <a:ext cx="2762428" cy="107721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s-BO" sz="1600" b="1">
                <a:solidFill>
                  <a:schemeClr val="accent4">
                    <a:lumMod val="75000"/>
                  </a:schemeClr>
                </a:solidFill>
                <a:ea typeface="+mn-lt"/>
                <a:cs typeface="+mn-lt"/>
              </a:rPr>
              <a:t>LOS PRECIOS SUBEN CUANDO EL GOBIERNO IMPRIME DEMASIADO DINERO</a:t>
            </a:r>
            <a:endParaRPr lang="en-US" sz="1600" b="1">
              <a:solidFill>
                <a:schemeClr val="accent4">
                  <a:lumMod val="75000"/>
                </a:schemeClr>
              </a:solidFill>
              <a:cs typeface="Calibri" panose="020F0502020204030204"/>
            </a:endParaRPr>
          </a:p>
          <a:p>
            <a:pPr algn="ctr"/>
            <a:endParaRPr lang="en-US" sz="1600" b="1">
              <a:solidFill>
                <a:schemeClr val="accent4">
                  <a:lumMod val="75000"/>
                </a:schemeClr>
              </a:solidFill>
              <a:latin typeface="Tw Cen MT" panose="020B0602020104020603" pitchFamily="34" charset="0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AFEE76C1-89EB-4DAC-BA22-82822CAF3123}"/>
              </a:ext>
            </a:extLst>
          </p:cNvPr>
          <p:cNvSpPr/>
          <p:nvPr/>
        </p:nvSpPr>
        <p:spPr>
          <a:xfrm>
            <a:off x="6747476" y="1429176"/>
            <a:ext cx="1524000" cy="15240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sx="101000" sy="101000" algn="ctr" rotWithShape="0">
              <a:schemeClr val="tx1">
                <a:lumMod val="65000"/>
                <a:lumOff val="3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D4CC6289-42CB-42CA-AE7B-520A3E20C603}"/>
              </a:ext>
            </a:extLst>
          </p:cNvPr>
          <p:cNvSpPr/>
          <p:nvPr/>
        </p:nvSpPr>
        <p:spPr>
          <a:xfrm>
            <a:off x="6835582" y="1517283"/>
            <a:ext cx="1347788" cy="1347788"/>
          </a:xfrm>
          <a:prstGeom prst="ellipse">
            <a:avLst/>
          </a:prstGeom>
          <a:solidFill>
            <a:srgbClr val="05E1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799B4B2D-E57E-4E16-B92A-881FBBB315D8}"/>
              </a:ext>
            </a:extLst>
          </p:cNvPr>
          <p:cNvSpPr/>
          <p:nvPr/>
        </p:nvSpPr>
        <p:spPr>
          <a:xfrm>
            <a:off x="6907020" y="1588721"/>
            <a:ext cx="1204912" cy="1204912"/>
          </a:xfrm>
          <a:prstGeom prst="ellipse">
            <a:avLst/>
          </a:prstGeom>
          <a:solidFill>
            <a:srgbClr val="F0EE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85216B8-92CF-4319-AFA8-3869E559E289}"/>
              </a:ext>
            </a:extLst>
          </p:cNvPr>
          <p:cNvSpPr txBox="1"/>
          <p:nvPr/>
        </p:nvSpPr>
        <p:spPr>
          <a:xfrm>
            <a:off x="5910165" y="663757"/>
            <a:ext cx="3565585" cy="86177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s-BO" sz="1600" b="1">
                <a:solidFill>
                  <a:srgbClr val="52C9BD"/>
                </a:solidFill>
                <a:ea typeface="+mn-lt"/>
                <a:cs typeface="+mn-lt"/>
              </a:rPr>
              <a:t>LA INTERVENCIÓN DEL ESTADO PUEDE MEJORAR EL FUNCIONAMIENTO</a:t>
            </a:r>
            <a:endParaRPr lang="en-US" sz="1600" b="1">
              <a:solidFill>
                <a:srgbClr val="52C9BD"/>
              </a:solidFill>
              <a:cs typeface="Calibri" panose="020F0502020204030204"/>
            </a:endParaRPr>
          </a:p>
          <a:p>
            <a:pPr algn="ctr"/>
            <a:endParaRPr lang="en-US" b="1">
              <a:solidFill>
                <a:srgbClr val="52C9BD"/>
              </a:solidFill>
              <a:latin typeface="Tw Cen MT" panose="020B0602020104020603" pitchFamily="34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86FB1F96-C407-4A15-8311-6BD13273EDF7}"/>
              </a:ext>
            </a:extLst>
          </p:cNvPr>
          <p:cNvSpPr txBox="1"/>
          <p:nvPr/>
        </p:nvSpPr>
        <p:spPr>
          <a:xfrm>
            <a:off x="6534866" y="5832990"/>
            <a:ext cx="2704918" cy="113877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algn="ctr"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defRPr>
            </a:lvl1pPr>
          </a:lstStyle>
          <a:p>
            <a:r>
              <a:rPr lang="en-US" sz="1600" b="1">
                <a:solidFill>
                  <a:schemeClr val="accent2">
                    <a:lumMod val="60000"/>
                    <a:lumOff val="40000"/>
                  </a:schemeClr>
                </a:solidFill>
                <a:latin typeface="Tw Cen MT"/>
              </a:rPr>
              <a:t>EL PLENO EMPLEO Y LA INFLACIÓN MODERADA SON DECISIONES OPUESTAS</a:t>
            </a:r>
            <a:endParaRPr lang="en-US">
              <a:solidFill>
                <a:schemeClr val="accent2">
                  <a:lumMod val="60000"/>
                  <a:lumOff val="40000"/>
                </a:schemeClr>
              </a:solidFill>
              <a:latin typeface="Tw Cen MT"/>
            </a:endParaRPr>
          </a:p>
          <a:p>
            <a:endParaRPr lang="en-US"/>
          </a:p>
        </p:txBody>
      </p: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E3CE75EA-170E-4EB3-ADEB-1166EAC40739}"/>
              </a:ext>
            </a:extLst>
          </p:cNvPr>
          <p:cNvGrpSpPr/>
          <p:nvPr/>
        </p:nvGrpSpPr>
        <p:grpSpPr>
          <a:xfrm>
            <a:off x="-11917298" y="0"/>
            <a:ext cx="12208615" cy="6858000"/>
            <a:chOff x="-1030514" y="0"/>
            <a:chExt cx="12208615" cy="6858000"/>
          </a:xfrm>
        </p:grpSpPr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1A5DCC23-4EAA-4F6E-96F0-5B2AE8EA2086}"/>
                </a:ext>
              </a:extLst>
            </p:cNvPr>
            <p:cNvSpPr/>
            <p:nvPr/>
          </p:nvSpPr>
          <p:spPr>
            <a:xfrm>
              <a:off x="-1030514" y="0"/>
              <a:ext cx="1219200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42EFF607-D6E5-45EC-A5F4-AC0E1E2BC1F7}"/>
                </a:ext>
              </a:extLst>
            </p:cNvPr>
            <p:cNvSpPr/>
            <p:nvPr/>
          </p:nvSpPr>
          <p:spPr>
            <a:xfrm>
              <a:off x="10609943" y="2732314"/>
              <a:ext cx="551543" cy="1393371"/>
            </a:xfrm>
            <a:prstGeom prst="rect">
              <a:avLst/>
            </a:pr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A7C3CBFD-5EA5-4686-8172-81F4AEE81929}"/>
                </a:ext>
              </a:extLst>
            </p:cNvPr>
            <p:cNvSpPr txBox="1"/>
            <p:nvPr/>
          </p:nvSpPr>
          <p:spPr>
            <a:xfrm rot="16200000">
              <a:off x="9840685" y="3136611"/>
              <a:ext cx="2090057" cy="584775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endParaRPr lang="en-US" sz="3200" b="1">
                <a:solidFill>
                  <a:srgbClr val="F0EEF0"/>
                </a:solidFill>
                <a:latin typeface="Montserrat" panose="02000505000000020004" pitchFamily="2" charset="0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C44ADE34-19B7-7FC8-F1B9-5CB44516CC26}"/>
              </a:ext>
            </a:extLst>
          </p:cNvPr>
          <p:cNvSpPr txBox="1"/>
          <p:nvPr/>
        </p:nvSpPr>
        <p:spPr>
          <a:xfrm>
            <a:off x="1264606" y="2059041"/>
            <a:ext cx="769881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en-US" sz="2400" b="1">
                <a:solidFill>
                  <a:srgbClr val="FEC630"/>
                </a:solidFill>
                <a:latin typeface="Tw Cen MT"/>
              </a:rPr>
              <a:t>05</a:t>
            </a:r>
            <a:endParaRPr lang="en-US" sz="2400" b="1">
              <a:solidFill>
                <a:srgbClr val="FEC630"/>
              </a:solidFill>
              <a:latin typeface="Tw Cen MT" panose="020B06020201040206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0B024D-6731-5BC1-8AF0-556E0C95E7FE}"/>
              </a:ext>
            </a:extLst>
          </p:cNvPr>
          <p:cNvSpPr txBox="1"/>
          <p:nvPr/>
        </p:nvSpPr>
        <p:spPr>
          <a:xfrm>
            <a:off x="4125700" y="2087795"/>
            <a:ext cx="769881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en-US" sz="2400" b="1">
                <a:solidFill>
                  <a:srgbClr val="FEC630"/>
                </a:solidFill>
                <a:latin typeface="Tw Cen MT"/>
              </a:rPr>
              <a:t>06</a:t>
            </a:r>
            <a:endParaRPr lang="en-US" sz="2400" b="1">
              <a:solidFill>
                <a:srgbClr val="FEC630"/>
              </a:solidFill>
              <a:latin typeface="Tw Cen MT" panose="020B06020201040206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761F80-C603-4C08-5414-C93CC9C52BF8}"/>
              </a:ext>
            </a:extLst>
          </p:cNvPr>
          <p:cNvSpPr txBox="1"/>
          <p:nvPr/>
        </p:nvSpPr>
        <p:spPr>
          <a:xfrm>
            <a:off x="6972417" y="1958399"/>
            <a:ext cx="769881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en-US" sz="2400" b="1">
                <a:solidFill>
                  <a:srgbClr val="FEC630"/>
                </a:solidFill>
                <a:latin typeface="Tw Cen MT"/>
              </a:rPr>
              <a:t>07</a:t>
            </a:r>
            <a:endParaRPr lang="en-US" sz="2400" b="1">
              <a:solidFill>
                <a:srgbClr val="FEC630"/>
              </a:solidFill>
              <a:latin typeface="Tw Cen MT" panose="020B0602020104020603" pitchFamily="34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E384EAC-0469-E5A1-EFEB-5998A3C44DDC}"/>
              </a:ext>
            </a:extLst>
          </p:cNvPr>
          <p:cNvSpPr/>
          <p:nvPr/>
        </p:nvSpPr>
        <p:spPr>
          <a:xfrm>
            <a:off x="1144826" y="4358249"/>
            <a:ext cx="1347788" cy="1347788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F3133B7-2054-52E4-BD93-2C04B47213E3}"/>
              </a:ext>
            </a:extLst>
          </p:cNvPr>
          <p:cNvSpPr/>
          <p:nvPr/>
        </p:nvSpPr>
        <p:spPr>
          <a:xfrm>
            <a:off x="1216264" y="4415310"/>
            <a:ext cx="1204912" cy="1204912"/>
          </a:xfrm>
          <a:prstGeom prst="ellipse">
            <a:avLst/>
          </a:prstGeom>
          <a:solidFill>
            <a:srgbClr val="F0EE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09B21814-62EE-F487-809F-C497BAA65571}"/>
              </a:ext>
            </a:extLst>
          </p:cNvPr>
          <p:cNvSpPr/>
          <p:nvPr/>
        </p:nvSpPr>
        <p:spPr>
          <a:xfrm>
            <a:off x="4014547" y="4294989"/>
            <a:ext cx="1347788" cy="1347788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AB9EE6F-74D8-C5F9-295A-40FB53CCB31F}"/>
              </a:ext>
            </a:extLst>
          </p:cNvPr>
          <p:cNvSpPr/>
          <p:nvPr/>
        </p:nvSpPr>
        <p:spPr>
          <a:xfrm>
            <a:off x="7013664" y="4274860"/>
            <a:ext cx="1347788" cy="1347788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97E551A4-3E6E-EFA6-04CE-570BCE0EE90B}"/>
              </a:ext>
            </a:extLst>
          </p:cNvPr>
          <p:cNvSpPr/>
          <p:nvPr/>
        </p:nvSpPr>
        <p:spPr>
          <a:xfrm>
            <a:off x="4085985" y="4352050"/>
            <a:ext cx="1204912" cy="1204912"/>
          </a:xfrm>
          <a:prstGeom prst="ellipse">
            <a:avLst/>
          </a:prstGeom>
          <a:solidFill>
            <a:srgbClr val="F0EE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E4E79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797ED1D7-9FAE-9429-3AF2-2C95C2DE19ED}"/>
              </a:ext>
            </a:extLst>
          </p:cNvPr>
          <p:cNvSpPr/>
          <p:nvPr/>
        </p:nvSpPr>
        <p:spPr>
          <a:xfrm>
            <a:off x="7090853" y="4352050"/>
            <a:ext cx="1204912" cy="1204912"/>
          </a:xfrm>
          <a:prstGeom prst="ellipse">
            <a:avLst/>
          </a:prstGeom>
          <a:solidFill>
            <a:srgbClr val="F0EE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70ACC1B-900C-81C0-9B66-A8267BFFCDBF}"/>
              </a:ext>
            </a:extLst>
          </p:cNvPr>
          <p:cNvSpPr txBox="1"/>
          <p:nvPr/>
        </p:nvSpPr>
        <p:spPr>
          <a:xfrm>
            <a:off x="1264605" y="4862625"/>
            <a:ext cx="769881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en-US" sz="2400" b="1">
                <a:solidFill>
                  <a:srgbClr val="FEC630"/>
                </a:solidFill>
                <a:latin typeface="Tw Cen MT"/>
              </a:rPr>
              <a:t>08</a:t>
            </a:r>
            <a:endParaRPr lang="en-US" sz="2400" b="1">
              <a:solidFill>
                <a:srgbClr val="FEC630"/>
              </a:solidFill>
              <a:latin typeface="Tw Cen MT" panose="020B0602020104020603" pitchFamily="34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E4CBF7A1-BB0A-BF4A-5628-B47B130B9152}"/>
              </a:ext>
            </a:extLst>
          </p:cNvPr>
          <p:cNvSpPr txBox="1"/>
          <p:nvPr/>
        </p:nvSpPr>
        <p:spPr>
          <a:xfrm>
            <a:off x="4168831" y="4718851"/>
            <a:ext cx="769881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en-US" sz="2400" b="1">
                <a:solidFill>
                  <a:srgbClr val="FEC630"/>
                </a:solidFill>
                <a:latin typeface="Tw Cen MT"/>
              </a:rPr>
              <a:t>09</a:t>
            </a:r>
            <a:endParaRPr lang="en-US" sz="2400" b="1">
              <a:solidFill>
                <a:srgbClr val="FEC630"/>
              </a:solidFill>
              <a:latin typeface="Tw Cen MT" panose="020B0602020104020603" pitchFamily="34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46F987BB-3679-BC02-BEDD-1376E4136068}"/>
              </a:ext>
            </a:extLst>
          </p:cNvPr>
          <p:cNvSpPr txBox="1"/>
          <p:nvPr/>
        </p:nvSpPr>
        <p:spPr>
          <a:xfrm>
            <a:off x="7116189" y="4718851"/>
            <a:ext cx="769881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en-US" sz="2400" b="1">
                <a:solidFill>
                  <a:srgbClr val="FEC630"/>
                </a:solidFill>
                <a:latin typeface="Tw Cen MT"/>
              </a:rPr>
              <a:t>10</a:t>
            </a:r>
            <a:endParaRPr lang="en-US" sz="2400" b="1">
              <a:solidFill>
                <a:srgbClr val="FEC630"/>
              </a:solidFill>
              <a:latin typeface="Tw Cen MT" panose="020B0602020104020603" pitchFamily="34" charset="0"/>
            </a:endParaRP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ABB2A343-7935-086D-EAD4-944423ADD7F8}"/>
              </a:ext>
            </a:extLst>
          </p:cNvPr>
          <p:cNvCxnSpPr/>
          <p:nvPr/>
        </p:nvCxnSpPr>
        <p:spPr>
          <a:xfrm flipV="1">
            <a:off x="232913" y="3503761"/>
            <a:ext cx="8281357" cy="0"/>
          </a:xfrm>
          <a:prstGeom prst="straightConnector1">
            <a:avLst/>
          </a:prstGeom>
          <a:ln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93219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500"/>
                            </p:stCondLst>
                            <p:childTnLst>
                              <p:par>
                                <p:cTn id="48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750"/>
                            </p:stCondLst>
                            <p:childTnLst>
                              <p:par>
                                <p:cTn id="5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3750"/>
                            </p:stCondLst>
                            <p:childTnLst>
                              <p:par>
                                <p:cTn id="7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2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2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4000"/>
                            </p:stCondLst>
                            <p:childTnLst>
                              <p:par>
                                <p:cTn id="8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36" grpId="0" animBg="1"/>
      <p:bldP spid="37" grpId="0" animBg="1"/>
      <p:bldP spid="38" grpId="0" animBg="1"/>
      <p:bldP spid="41" grpId="0"/>
      <p:bldP spid="42" grpId="0"/>
      <p:bldP spid="44" grpId="0" animBg="1"/>
      <p:bldP spid="45" grpId="0" animBg="1"/>
      <p:bldP spid="46" grpId="0" animBg="1"/>
      <p:bldP spid="49" grpId="0"/>
      <p:bldP spid="51" grpId="0" animBg="1"/>
      <p:bldP spid="52" grpId="0" animBg="1"/>
      <p:bldP spid="53" grpId="0" animBg="1"/>
      <p:bldP spid="56" grpId="0"/>
      <p:bldP spid="57" grpId="0"/>
      <p:bldP spid="15" grpId="0" animBg="1"/>
      <p:bldP spid="17" grpId="0" animBg="1"/>
      <p:bldP spid="19" grpId="0" animBg="1"/>
      <p:bldP spid="21" grpId="0" animBg="1"/>
      <p:bldP spid="23" grpId="0" animBg="1"/>
      <p:bldP spid="2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id="{DEA36CD1-A232-45C6-81D0-FF676E79B61E}"/>
              </a:ext>
            </a:extLst>
          </p:cNvPr>
          <p:cNvGrpSpPr/>
          <p:nvPr/>
        </p:nvGrpSpPr>
        <p:grpSpPr>
          <a:xfrm>
            <a:off x="-881742" y="0"/>
            <a:ext cx="13073742" cy="6858000"/>
            <a:chOff x="-1030514" y="0"/>
            <a:chExt cx="13073742" cy="6858000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11D4488-BEEE-4523-BF4A-73C4C95CCD2B}"/>
                </a:ext>
              </a:extLst>
            </p:cNvPr>
            <p:cNvSpPr/>
            <p:nvPr/>
          </p:nvSpPr>
          <p:spPr>
            <a:xfrm>
              <a:off x="-1030514" y="0"/>
              <a:ext cx="1219200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E278C53F-B948-4E20-B061-EB63FF9E5B5F}"/>
                </a:ext>
              </a:extLst>
            </p:cNvPr>
            <p:cNvSpPr/>
            <p:nvPr/>
          </p:nvSpPr>
          <p:spPr>
            <a:xfrm>
              <a:off x="10609943" y="2732314"/>
              <a:ext cx="551543" cy="1393371"/>
            </a:xfrm>
            <a:prstGeom prst="rect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91E323B-6F3E-475A-A5A7-E80446AEA28C}"/>
                </a:ext>
              </a:extLst>
            </p:cNvPr>
            <p:cNvSpPr txBox="1"/>
            <p:nvPr/>
          </p:nvSpPr>
          <p:spPr>
            <a:xfrm rot="16200000">
              <a:off x="9840685" y="3136611"/>
              <a:ext cx="2090057" cy="584775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endParaRPr lang="en-US" sz="3200" b="1">
                <a:solidFill>
                  <a:srgbClr val="F0EEF0"/>
                </a:solidFill>
                <a:latin typeface="Montserrat" panose="02000505000000020004" pitchFamily="2" charset="0"/>
              </a:endParaRPr>
            </a:p>
          </p:txBody>
        </p:sp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id="{6F9AD1C9-B71A-4D8D-8F52-77292535D056}"/>
                </a:ext>
              </a:extLst>
            </p:cNvPr>
            <p:cNvSpPr/>
            <p:nvPr/>
          </p:nvSpPr>
          <p:spPr>
            <a:xfrm rot="5400000">
              <a:off x="10412186" y="2988127"/>
              <a:ext cx="2380342" cy="881743"/>
            </a:xfrm>
            <a:prstGeom prst="triangl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847FD0F2-D510-483A-8F91-AA7737C223BD}"/>
              </a:ext>
            </a:extLst>
          </p:cNvPr>
          <p:cNvGrpSpPr/>
          <p:nvPr/>
        </p:nvGrpSpPr>
        <p:grpSpPr>
          <a:xfrm>
            <a:off x="-1431378" y="0"/>
            <a:ext cx="12208615" cy="6858000"/>
            <a:chOff x="-1030514" y="0"/>
            <a:chExt cx="12208615" cy="6858000"/>
          </a:xfrm>
        </p:grpSpPr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71883E71-270A-4B7A-A6F1-8D930DCFAE74}"/>
                </a:ext>
              </a:extLst>
            </p:cNvPr>
            <p:cNvSpPr/>
            <p:nvPr/>
          </p:nvSpPr>
          <p:spPr>
            <a:xfrm>
              <a:off x="-1030514" y="0"/>
              <a:ext cx="1219200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6CD52B85-063B-4CBC-8CDA-A7F94686F31D}"/>
                </a:ext>
              </a:extLst>
            </p:cNvPr>
            <p:cNvSpPr/>
            <p:nvPr/>
          </p:nvSpPr>
          <p:spPr>
            <a:xfrm>
              <a:off x="10609943" y="2732314"/>
              <a:ext cx="551543" cy="1393371"/>
            </a:xfrm>
            <a:prstGeom prst="rect">
              <a:avLst/>
            </a:prstGeom>
            <a:solidFill>
              <a:srgbClr val="52C9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7CB3F559-D59C-4B04-8E4F-FF9B852686E5}"/>
                </a:ext>
              </a:extLst>
            </p:cNvPr>
            <p:cNvSpPr txBox="1"/>
            <p:nvPr/>
          </p:nvSpPr>
          <p:spPr>
            <a:xfrm rot="16200000">
              <a:off x="9840685" y="3136611"/>
              <a:ext cx="2090057" cy="584775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endParaRPr lang="en-US" sz="3200" b="1">
                <a:solidFill>
                  <a:srgbClr val="F0EEF0"/>
                </a:solidFill>
                <a:latin typeface="Montserrat" panose="02000505000000020004" pitchFamily="2" charset="0"/>
              </a:endParaRPr>
            </a:p>
          </p:txBody>
        </p:sp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8BC03B54-306A-49D5-83B2-3AF41A37C718}"/>
              </a:ext>
            </a:extLst>
          </p:cNvPr>
          <p:cNvGrpSpPr/>
          <p:nvPr/>
        </p:nvGrpSpPr>
        <p:grpSpPr>
          <a:xfrm>
            <a:off x="-1981014" y="0"/>
            <a:ext cx="12208615" cy="6858000"/>
            <a:chOff x="-1030514" y="0"/>
            <a:chExt cx="12208615" cy="6858000"/>
          </a:xfrm>
        </p:grpSpPr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CEFA7B59-6C33-4D92-B710-A74B87EF968C}"/>
                </a:ext>
              </a:extLst>
            </p:cNvPr>
            <p:cNvSpPr/>
            <p:nvPr/>
          </p:nvSpPr>
          <p:spPr>
            <a:xfrm>
              <a:off x="-1030514" y="0"/>
              <a:ext cx="1219200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F4124761-4256-49BB-BF1D-57354FAECE8E}"/>
                </a:ext>
              </a:extLst>
            </p:cNvPr>
            <p:cNvSpPr/>
            <p:nvPr/>
          </p:nvSpPr>
          <p:spPr>
            <a:xfrm>
              <a:off x="10609943" y="2732314"/>
              <a:ext cx="551543" cy="1393371"/>
            </a:xfrm>
            <a:prstGeom prst="rect">
              <a:avLst/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56B62F16-A36A-44C0-BA78-7A19E2AFAA7B}"/>
                </a:ext>
              </a:extLst>
            </p:cNvPr>
            <p:cNvSpPr txBox="1"/>
            <p:nvPr/>
          </p:nvSpPr>
          <p:spPr>
            <a:xfrm rot="16200000">
              <a:off x="9840685" y="3136611"/>
              <a:ext cx="2090057" cy="584775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endParaRPr lang="en-US" sz="3200" b="1">
                <a:solidFill>
                  <a:srgbClr val="F0EEF0"/>
                </a:solidFill>
                <a:latin typeface="Montserrat" panose="02000505000000020004" pitchFamily="2" charset="0"/>
              </a:endParaRPr>
            </a:p>
          </p:txBody>
        </p: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AE25AB36-846C-42D8-836F-5E3B6C4CC70C}"/>
              </a:ext>
            </a:extLst>
          </p:cNvPr>
          <p:cNvGrpSpPr/>
          <p:nvPr/>
        </p:nvGrpSpPr>
        <p:grpSpPr>
          <a:xfrm>
            <a:off x="-2525008" y="-43132"/>
            <a:ext cx="12208615" cy="6858000"/>
            <a:chOff x="-1030514" y="-43132"/>
            <a:chExt cx="12208615" cy="6858000"/>
          </a:xfrm>
        </p:grpSpPr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D933D379-7D7A-4103-8EEC-86CB419CCA04}"/>
                </a:ext>
              </a:extLst>
            </p:cNvPr>
            <p:cNvSpPr/>
            <p:nvPr/>
          </p:nvSpPr>
          <p:spPr>
            <a:xfrm>
              <a:off x="-1030514" y="-43132"/>
              <a:ext cx="1219200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85F552E9-C736-4147-9D2B-F630E7BFDA09}"/>
                </a:ext>
              </a:extLst>
            </p:cNvPr>
            <p:cNvSpPr/>
            <p:nvPr/>
          </p:nvSpPr>
          <p:spPr>
            <a:xfrm>
              <a:off x="10609943" y="2732314"/>
              <a:ext cx="551543" cy="1393371"/>
            </a:xfrm>
            <a:prstGeom prst="rect">
              <a:avLst/>
            </a:pr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30E3DE91-679B-449F-9E4A-47DB7E37F00F}"/>
                </a:ext>
              </a:extLst>
            </p:cNvPr>
            <p:cNvSpPr txBox="1"/>
            <p:nvPr/>
          </p:nvSpPr>
          <p:spPr>
            <a:xfrm rot="16200000">
              <a:off x="9840685" y="3136611"/>
              <a:ext cx="2090057" cy="584775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endParaRPr lang="en-US" sz="3200" b="1">
                <a:solidFill>
                  <a:srgbClr val="F0EEF0"/>
                </a:solidFill>
                <a:latin typeface="Montserrat" panose="02000505000000020004" pitchFamily="2" charset="0"/>
              </a:endParaRPr>
            </a:p>
          </p:txBody>
        </p:sp>
      </p:grp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4B50700-BC8E-462A-8EF8-AAB77D36A9DC}"/>
              </a:ext>
            </a:extLst>
          </p:cNvPr>
          <p:cNvCxnSpPr>
            <a:cxnSpLocks/>
          </p:cNvCxnSpPr>
          <p:nvPr/>
        </p:nvCxnSpPr>
        <p:spPr>
          <a:xfrm flipV="1">
            <a:off x="5395519" y="3043979"/>
            <a:ext cx="1394796" cy="121696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E9FAF19-C712-48AD-843B-4B4B775CC82E}"/>
              </a:ext>
            </a:extLst>
          </p:cNvPr>
          <p:cNvCxnSpPr>
            <a:cxnSpLocks/>
          </p:cNvCxnSpPr>
          <p:nvPr/>
        </p:nvCxnSpPr>
        <p:spPr>
          <a:xfrm flipV="1">
            <a:off x="8505122" y="3334348"/>
            <a:ext cx="477750" cy="876935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9BB530E0-A528-46BB-8593-409D8095EE97}"/>
              </a:ext>
            </a:extLst>
          </p:cNvPr>
          <p:cNvCxnSpPr>
            <a:cxnSpLocks/>
          </p:cNvCxnSpPr>
          <p:nvPr/>
        </p:nvCxnSpPr>
        <p:spPr>
          <a:xfrm flipH="1" flipV="1">
            <a:off x="3946468" y="3134682"/>
            <a:ext cx="1195526" cy="983996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0CDAD40-E9C0-4813-903B-C1D6488EC152}"/>
              </a:ext>
            </a:extLst>
          </p:cNvPr>
          <p:cNvCxnSpPr>
            <a:cxnSpLocks/>
          </p:cNvCxnSpPr>
          <p:nvPr/>
        </p:nvCxnSpPr>
        <p:spPr>
          <a:xfrm flipV="1">
            <a:off x="2069125" y="3090174"/>
            <a:ext cx="1344214" cy="1107881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val 35">
            <a:extLst>
              <a:ext uri="{FF2B5EF4-FFF2-40B4-BE49-F238E27FC236}">
                <a16:creationId xmlns:a16="http://schemas.microsoft.com/office/drawing/2014/main" id="{AB797CE4-74A4-411D-A9BE-39A96FB6ECF4}"/>
              </a:ext>
            </a:extLst>
          </p:cNvPr>
          <p:cNvSpPr/>
          <p:nvPr/>
        </p:nvSpPr>
        <p:spPr>
          <a:xfrm>
            <a:off x="1695726" y="3827464"/>
            <a:ext cx="793804" cy="793804"/>
          </a:xfrm>
          <a:prstGeom prst="ellipse">
            <a:avLst/>
          </a:prstGeom>
          <a:solidFill>
            <a:srgbClr val="FF5969"/>
          </a:solidFill>
          <a:ln>
            <a:noFill/>
          </a:ln>
          <a:effectLst>
            <a:outerShdw blurRad="76200" sx="105000" sy="105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27425D4-E16E-4335-9CF1-9DCA7F73D1FA}"/>
              </a:ext>
            </a:extLst>
          </p:cNvPr>
          <p:cNvSpPr txBox="1"/>
          <p:nvPr/>
        </p:nvSpPr>
        <p:spPr>
          <a:xfrm>
            <a:off x="1900976" y="3748800"/>
            <a:ext cx="383303" cy="923330"/>
          </a:xfrm>
          <a:prstGeom prst="rect">
            <a:avLst/>
          </a:prstGeom>
          <a:noFill/>
          <a:effectLst>
            <a:outerShdw blurRad="63500" sx="105000" sy="105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5400" b="1">
                <a:solidFill>
                  <a:srgbClr val="E3E3E3"/>
                </a:solidFill>
                <a:latin typeface="Tw Cen MT" panose="020B0602020104020603" pitchFamily="34" charset="0"/>
              </a:rPr>
              <a:t>1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4B615A63-858B-460D-AF4B-84AF4B78E516}"/>
              </a:ext>
            </a:extLst>
          </p:cNvPr>
          <p:cNvSpPr/>
          <p:nvPr/>
        </p:nvSpPr>
        <p:spPr>
          <a:xfrm>
            <a:off x="3266099" y="2591350"/>
            <a:ext cx="793804" cy="793804"/>
          </a:xfrm>
          <a:prstGeom prst="ellipse">
            <a:avLst/>
          </a:prstGeom>
          <a:solidFill>
            <a:srgbClr val="52C9BD"/>
          </a:solidFill>
          <a:ln>
            <a:noFill/>
          </a:ln>
          <a:effectLst>
            <a:outerShdw blurRad="76200" sx="105000" sy="105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A20BF6F-254B-42BB-A0BE-BC0DBBED39DE}"/>
              </a:ext>
            </a:extLst>
          </p:cNvPr>
          <p:cNvSpPr txBox="1"/>
          <p:nvPr/>
        </p:nvSpPr>
        <p:spPr>
          <a:xfrm>
            <a:off x="3471349" y="2512686"/>
            <a:ext cx="383303" cy="923330"/>
          </a:xfrm>
          <a:prstGeom prst="rect">
            <a:avLst/>
          </a:prstGeom>
          <a:noFill/>
          <a:effectLst>
            <a:outerShdw blurRad="63500" sx="105000" sy="105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5400" b="1">
                <a:solidFill>
                  <a:srgbClr val="E3E3E3"/>
                </a:solidFill>
                <a:latin typeface="Tw Cen MT" panose="020B0602020104020603" pitchFamily="34" charset="0"/>
              </a:rPr>
              <a:t>2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732ED664-EC85-4263-A34D-6C7E6D1B01BD}"/>
              </a:ext>
            </a:extLst>
          </p:cNvPr>
          <p:cNvSpPr/>
          <p:nvPr/>
        </p:nvSpPr>
        <p:spPr>
          <a:xfrm>
            <a:off x="4889790" y="3836560"/>
            <a:ext cx="793804" cy="793804"/>
          </a:xfrm>
          <a:prstGeom prst="ellipse">
            <a:avLst/>
          </a:prstGeom>
          <a:solidFill>
            <a:srgbClr val="FEC630"/>
          </a:solidFill>
          <a:ln>
            <a:noFill/>
          </a:ln>
          <a:effectLst>
            <a:outerShdw blurRad="76200" sx="105000" sy="105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372498E-19D2-426D-B697-C5CD9B50BF81}"/>
              </a:ext>
            </a:extLst>
          </p:cNvPr>
          <p:cNvSpPr txBox="1"/>
          <p:nvPr/>
        </p:nvSpPr>
        <p:spPr>
          <a:xfrm>
            <a:off x="5095040" y="3757896"/>
            <a:ext cx="383303" cy="923330"/>
          </a:xfrm>
          <a:prstGeom prst="rect">
            <a:avLst/>
          </a:prstGeom>
          <a:noFill/>
          <a:effectLst>
            <a:outerShdw blurRad="63500" sx="105000" sy="105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5400" b="1">
                <a:solidFill>
                  <a:srgbClr val="E3E3E3"/>
                </a:solidFill>
                <a:latin typeface="Tw Cen MT" panose="020B0602020104020603" pitchFamily="34" charset="0"/>
              </a:rPr>
              <a:t>3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EC4D3109-FFF0-4FE1-973C-9AC47482490C}"/>
              </a:ext>
            </a:extLst>
          </p:cNvPr>
          <p:cNvSpPr/>
          <p:nvPr/>
        </p:nvSpPr>
        <p:spPr>
          <a:xfrm>
            <a:off x="6636787" y="2591350"/>
            <a:ext cx="793804" cy="793804"/>
          </a:xfrm>
          <a:prstGeom prst="ellipse">
            <a:avLst/>
          </a:prstGeom>
          <a:solidFill>
            <a:srgbClr val="92D050"/>
          </a:solidFill>
          <a:ln>
            <a:noFill/>
          </a:ln>
          <a:effectLst>
            <a:outerShdw blurRad="76200" sx="105000" sy="105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1D46558-6F10-4402-9948-D29D19075B00}"/>
              </a:ext>
            </a:extLst>
          </p:cNvPr>
          <p:cNvSpPr txBox="1"/>
          <p:nvPr/>
        </p:nvSpPr>
        <p:spPr>
          <a:xfrm>
            <a:off x="6841748" y="2512686"/>
            <a:ext cx="383303" cy="923330"/>
          </a:xfrm>
          <a:prstGeom prst="rect">
            <a:avLst/>
          </a:prstGeom>
          <a:noFill/>
          <a:effectLst>
            <a:outerShdw blurRad="63500" sx="105000" sy="105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5400" b="1">
                <a:solidFill>
                  <a:srgbClr val="E3E3E3"/>
                </a:solidFill>
                <a:latin typeface="Tw Cen MT" panose="020B0602020104020603" pitchFamily="34" charset="0"/>
              </a:rPr>
              <a:t>4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A83E19C-89F9-480B-AE56-6C0F2123806E}"/>
              </a:ext>
            </a:extLst>
          </p:cNvPr>
          <p:cNvSpPr txBox="1"/>
          <p:nvPr/>
        </p:nvSpPr>
        <p:spPr>
          <a:xfrm>
            <a:off x="1042215" y="4707189"/>
            <a:ext cx="2126507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000" b="1">
                <a:solidFill>
                  <a:srgbClr val="FF5969"/>
                </a:solidFill>
                <a:latin typeface="Tw Cen MT"/>
              </a:rPr>
              <a:t>MERCANTILISMO</a:t>
            </a:r>
            <a:endParaRPr lang="en-US" sz="2000" b="1">
              <a:solidFill>
                <a:srgbClr val="FF5969"/>
              </a:solidFill>
              <a:latin typeface="Tw Cen MT" panose="020B0602020104020603" pitchFamily="34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BF7CCA2-FB96-420D-86AB-AD2484D3CFBC}"/>
              </a:ext>
            </a:extLst>
          </p:cNvPr>
          <p:cNvSpPr txBox="1"/>
          <p:nvPr/>
        </p:nvSpPr>
        <p:spPr>
          <a:xfrm>
            <a:off x="2289657" y="2008722"/>
            <a:ext cx="2126507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000" b="1">
                <a:solidFill>
                  <a:srgbClr val="52C9BD"/>
                </a:solidFill>
                <a:latin typeface="Tw Cen MT"/>
              </a:rPr>
              <a:t>FISIOCRACIA</a:t>
            </a:r>
            <a:endParaRPr lang="en-US" sz="2000" b="1">
              <a:solidFill>
                <a:srgbClr val="52C9BD"/>
              </a:solidFill>
              <a:latin typeface="Tw Cen MT" panose="020B0602020104020603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228787C-02D0-4729-9AE6-4B3AE49A5055}"/>
              </a:ext>
            </a:extLst>
          </p:cNvPr>
          <p:cNvSpPr txBox="1"/>
          <p:nvPr/>
        </p:nvSpPr>
        <p:spPr>
          <a:xfrm>
            <a:off x="3968769" y="4712296"/>
            <a:ext cx="2399676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000" b="1">
                <a:solidFill>
                  <a:srgbClr val="FEC630"/>
                </a:solidFill>
                <a:latin typeface="Tw Cen MT"/>
              </a:rPr>
              <a:t>ESCUELA CLASICA</a:t>
            </a:r>
            <a:endParaRPr lang="en-US" sz="2000" b="1">
              <a:solidFill>
                <a:srgbClr val="FEC630"/>
              </a:solidFill>
              <a:latin typeface="Tw Cen MT" panose="020B0602020104020603" pitchFamily="34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0A70215-7187-443E-8143-44C80C6BB512}"/>
              </a:ext>
            </a:extLst>
          </p:cNvPr>
          <p:cNvSpPr txBox="1"/>
          <p:nvPr/>
        </p:nvSpPr>
        <p:spPr>
          <a:xfrm>
            <a:off x="5200932" y="2088777"/>
            <a:ext cx="2787865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000" b="1">
                <a:solidFill>
                  <a:srgbClr val="92D050"/>
                </a:solidFill>
                <a:latin typeface="Tw Cen MT"/>
              </a:rPr>
              <a:t>ESCUELA MARXISTA</a:t>
            </a:r>
            <a:endParaRPr lang="en-US" sz="2000" b="1">
              <a:solidFill>
                <a:srgbClr val="92D050"/>
              </a:solidFill>
              <a:latin typeface="Tw Cen MT" panose="020B0602020104020603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7D7B806-B47B-494A-B9C2-BD219EF4976F}"/>
              </a:ext>
            </a:extLst>
          </p:cNvPr>
          <p:cNvSpPr txBox="1"/>
          <p:nvPr/>
        </p:nvSpPr>
        <p:spPr>
          <a:xfrm>
            <a:off x="7489838" y="4816971"/>
            <a:ext cx="2126507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000" b="1">
                <a:solidFill>
                  <a:srgbClr val="5D7373"/>
                </a:solidFill>
                <a:latin typeface="Tw Cen MT"/>
              </a:rPr>
              <a:t>NEOCLASICA</a:t>
            </a:r>
            <a:endParaRPr lang="en-US" sz="2000" b="1">
              <a:solidFill>
                <a:srgbClr val="5D7373"/>
              </a:solidFill>
              <a:latin typeface="Tw Cen MT" panose="020B0602020104020603" pitchFamily="34" charset="0"/>
            </a:endParaRPr>
          </a:p>
        </p:txBody>
      </p: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B2FD9D88-D674-4439-96F8-D1A63372FE54}"/>
              </a:ext>
            </a:extLst>
          </p:cNvPr>
          <p:cNvGrpSpPr/>
          <p:nvPr/>
        </p:nvGrpSpPr>
        <p:grpSpPr>
          <a:xfrm>
            <a:off x="-11113074" y="0"/>
            <a:ext cx="12208615" cy="6858000"/>
            <a:chOff x="-1030514" y="0"/>
            <a:chExt cx="12208615" cy="6858000"/>
          </a:xfrm>
        </p:grpSpPr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C9DA9384-3839-493B-B3B7-E30AB3AF2814}"/>
                </a:ext>
              </a:extLst>
            </p:cNvPr>
            <p:cNvSpPr/>
            <p:nvPr/>
          </p:nvSpPr>
          <p:spPr>
            <a:xfrm>
              <a:off x="-1030514" y="0"/>
              <a:ext cx="1219200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A7BCA08D-F774-4814-9CC5-4D1C40BB4620}"/>
                </a:ext>
              </a:extLst>
            </p:cNvPr>
            <p:cNvSpPr/>
            <p:nvPr/>
          </p:nvSpPr>
          <p:spPr>
            <a:xfrm>
              <a:off x="10609943" y="2732314"/>
              <a:ext cx="551543" cy="1393371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2D833802-FE42-4DB9-B5F4-49047D81749B}"/>
                </a:ext>
              </a:extLst>
            </p:cNvPr>
            <p:cNvSpPr txBox="1"/>
            <p:nvPr/>
          </p:nvSpPr>
          <p:spPr>
            <a:xfrm rot="16200000">
              <a:off x="9840685" y="3136611"/>
              <a:ext cx="2090057" cy="584775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endParaRPr lang="en-US" sz="3200" b="1">
                <a:solidFill>
                  <a:srgbClr val="F0EEF0"/>
                </a:solidFill>
                <a:latin typeface="Montserrat" panose="02000505000000020004" pitchFamily="2" charset="0"/>
              </a:endParaRPr>
            </a:p>
          </p:txBody>
        </p:sp>
      </p:grp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E3CE75EA-170E-4EB3-ADEB-1166EAC40739}"/>
              </a:ext>
            </a:extLst>
          </p:cNvPr>
          <p:cNvGrpSpPr/>
          <p:nvPr/>
        </p:nvGrpSpPr>
        <p:grpSpPr>
          <a:xfrm>
            <a:off x="-11658506" y="0"/>
            <a:ext cx="12208615" cy="6858000"/>
            <a:chOff x="-1030514" y="0"/>
            <a:chExt cx="12208615" cy="6858000"/>
          </a:xfrm>
        </p:grpSpPr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1A5DCC23-4EAA-4F6E-96F0-5B2AE8EA2086}"/>
                </a:ext>
              </a:extLst>
            </p:cNvPr>
            <p:cNvSpPr/>
            <p:nvPr/>
          </p:nvSpPr>
          <p:spPr>
            <a:xfrm>
              <a:off x="-1030514" y="0"/>
              <a:ext cx="1219200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42EFF607-D6E5-45EC-A5F4-AC0E1E2BC1F7}"/>
                </a:ext>
              </a:extLst>
            </p:cNvPr>
            <p:cNvSpPr/>
            <p:nvPr/>
          </p:nvSpPr>
          <p:spPr>
            <a:xfrm>
              <a:off x="10609943" y="2732314"/>
              <a:ext cx="551543" cy="1393371"/>
            </a:xfrm>
            <a:prstGeom prst="rect">
              <a:avLst/>
            </a:pr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A7C3CBFD-5EA5-4686-8172-81F4AEE81929}"/>
                </a:ext>
              </a:extLst>
            </p:cNvPr>
            <p:cNvSpPr txBox="1"/>
            <p:nvPr/>
          </p:nvSpPr>
          <p:spPr>
            <a:xfrm rot="16200000">
              <a:off x="9840685" y="3136611"/>
              <a:ext cx="2090057" cy="584775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endParaRPr lang="en-US" sz="3200" b="1">
                <a:solidFill>
                  <a:srgbClr val="F0EEF0"/>
                </a:solidFill>
                <a:latin typeface="Montserrat" panose="02000505000000020004" pitchFamily="2" charset="0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74F39EB9-CA79-F2FE-0A92-A8300ACF7E2C}"/>
              </a:ext>
            </a:extLst>
          </p:cNvPr>
          <p:cNvSpPr txBox="1"/>
          <p:nvPr/>
        </p:nvSpPr>
        <p:spPr>
          <a:xfrm>
            <a:off x="1696529" y="230037"/>
            <a:ext cx="7546172" cy="107721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3200" b="1">
                <a:solidFill>
                  <a:srgbClr val="FFC000"/>
                </a:solidFill>
                <a:latin typeface="Tw Cen MT"/>
              </a:rPr>
              <a:t>PRINCIPALES ESCUELAS DE PENSAMIENTOS ECONOMICO</a:t>
            </a:r>
            <a:endParaRPr lang="en-US" sz="320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ADAEB9D-CFA5-887E-4FF8-0BDC3878235A}"/>
              </a:ext>
            </a:extLst>
          </p:cNvPr>
          <p:cNvSpPr/>
          <p:nvPr/>
        </p:nvSpPr>
        <p:spPr>
          <a:xfrm>
            <a:off x="8553006" y="2576964"/>
            <a:ext cx="793804" cy="79380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76200" sx="105000" sy="105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B4C6E7"/>
              </a:solidFill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BC92239-EE7B-B9F5-E8F1-4EEE52508B13}"/>
              </a:ext>
            </a:extLst>
          </p:cNvPr>
          <p:cNvCxnSpPr>
            <a:cxnSpLocks/>
          </p:cNvCxnSpPr>
          <p:nvPr/>
        </p:nvCxnSpPr>
        <p:spPr>
          <a:xfrm flipH="1" flipV="1">
            <a:off x="7323725" y="3170446"/>
            <a:ext cx="1075004" cy="1078218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46F775D9-EE1D-3460-55B5-429761749A0C}"/>
              </a:ext>
            </a:extLst>
          </p:cNvPr>
          <p:cNvSpPr/>
          <p:nvPr/>
        </p:nvSpPr>
        <p:spPr>
          <a:xfrm>
            <a:off x="8026795" y="3977319"/>
            <a:ext cx="793804" cy="793804"/>
          </a:xfrm>
          <a:prstGeom prst="ellipse">
            <a:avLst/>
          </a:prstGeom>
          <a:solidFill>
            <a:srgbClr val="5D7373"/>
          </a:solidFill>
          <a:ln>
            <a:noFill/>
          </a:ln>
          <a:effectLst>
            <a:outerShdw blurRad="76200" sx="105000" sy="105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1" name="TextBox 2">
            <a:extLst>
              <a:ext uri="{FF2B5EF4-FFF2-40B4-BE49-F238E27FC236}">
                <a16:creationId xmlns:a16="http://schemas.microsoft.com/office/drawing/2014/main" id="{46F5AE09-7ECB-0583-F5DA-A2509168ADC1}"/>
              </a:ext>
            </a:extLst>
          </p:cNvPr>
          <p:cNvSpPr txBox="1"/>
          <p:nvPr/>
        </p:nvSpPr>
        <p:spPr>
          <a:xfrm>
            <a:off x="8260799" y="3841145"/>
            <a:ext cx="383303" cy="923330"/>
          </a:xfrm>
          <a:prstGeom prst="rect">
            <a:avLst/>
          </a:prstGeom>
          <a:noFill/>
          <a:effectLst>
            <a:outerShdw blurRad="63500" sx="105000" sy="105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5400" b="1">
                <a:solidFill>
                  <a:srgbClr val="E3E3E3"/>
                </a:solidFill>
                <a:latin typeface="Tw Cen MT" panose="020B0602020104020603" pitchFamily="34" charset="0"/>
              </a:rPr>
              <a:t>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2AF3324-39FF-96F8-62C4-2E5538EA5A4D}"/>
              </a:ext>
            </a:extLst>
          </p:cNvPr>
          <p:cNvSpPr txBox="1"/>
          <p:nvPr/>
        </p:nvSpPr>
        <p:spPr>
          <a:xfrm>
            <a:off x="8719431" y="2492558"/>
            <a:ext cx="383303" cy="923330"/>
          </a:xfrm>
          <a:prstGeom prst="rect">
            <a:avLst/>
          </a:prstGeom>
          <a:noFill/>
          <a:effectLst>
            <a:outerShdw blurRad="63500" sx="105000" sy="105000" algn="ctr" rotWithShape="0">
              <a:prstClr val="black">
                <a:alpha val="40000"/>
              </a:prstClr>
            </a:outerShdw>
          </a:effectLst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5400" b="1">
                <a:solidFill>
                  <a:srgbClr val="E3E3E3"/>
                </a:solidFill>
                <a:latin typeface="Tw Cen MT" panose="020B0602020104020603" pitchFamily="34" charset="0"/>
              </a:rPr>
              <a:t>6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202D887-EC14-5336-9F98-EC6333B973FD}"/>
              </a:ext>
            </a:extLst>
          </p:cNvPr>
          <p:cNvSpPr txBox="1"/>
          <p:nvPr/>
        </p:nvSpPr>
        <p:spPr>
          <a:xfrm>
            <a:off x="7486931" y="2088776"/>
            <a:ext cx="2787865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000" b="1">
                <a:solidFill>
                  <a:schemeClr val="accent1">
                    <a:lumMod val="75000"/>
                  </a:schemeClr>
                </a:solidFill>
                <a:latin typeface="Tw Cen MT"/>
              </a:rPr>
              <a:t>KEYNESIANA</a:t>
            </a:r>
            <a:endParaRPr lang="en-US" sz="2000" b="1">
              <a:solidFill>
                <a:schemeClr val="accent1">
                  <a:lumMod val="75000"/>
                </a:schemeClr>
              </a:solidFill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8733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750"/>
                            </p:stCondLst>
                            <p:childTnLst>
                              <p:par>
                                <p:cTn id="2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000"/>
                            </p:stCondLst>
                            <p:childTnLst>
                              <p:par>
                                <p:cTn id="5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0"/>
                            </p:stCondLst>
                            <p:childTnLst>
                              <p:par>
                                <p:cTn id="7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7" grpId="0"/>
      <p:bldP spid="38" grpId="0" animBg="1"/>
      <p:bldP spid="39" grpId="0"/>
      <p:bldP spid="40" grpId="0" animBg="1"/>
      <p:bldP spid="41" grpId="0"/>
      <p:bldP spid="42" grpId="0" animBg="1"/>
      <p:bldP spid="43" grpId="0"/>
      <p:bldP spid="7" grpId="0" animBg="1"/>
      <p:bldP spid="1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id="{DEA36CD1-A232-45C6-81D0-FF676E79B61E}"/>
              </a:ext>
            </a:extLst>
          </p:cNvPr>
          <p:cNvGrpSpPr/>
          <p:nvPr/>
        </p:nvGrpSpPr>
        <p:grpSpPr>
          <a:xfrm>
            <a:off x="-881742" y="0"/>
            <a:ext cx="13073742" cy="6858000"/>
            <a:chOff x="-1030514" y="0"/>
            <a:chExt cx="13073742" cy="6858000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11D4488-BEEE-4523-BF4A-73C4C95CCD2B}"/>
                </a:ext>
              </a:extLst>
            </p:cNvPr>
            <p:cNvSpPr/>
            <p:nvPr/>
          </p:nvSpPr>
          <p:spPr>
            <a:xfrm>
              <a:off x="-1030514" y="0"/>
              <a:ext cx="1219200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E278C53F-B948-4E20-B061-EB63FF9E5B5F}"/>
                </a:ext>
              </a:extLst>
            </p:cNvPr>
            <p:cNvSpPr/>
            <p:nvPr/>
          </p:nvSpPr>
          <p:spPr>
            <a:xfrm>
              <a:off x="10609943" y="2732314"/>
              <a:ext cx="551543" cy="1393371"/>
            </a:xfrm>
            <a:prstGeom prst="rect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91E323B-6F3E-475A-A5A7-E80446AEA28C}"/>
                </a:ext>
              </a:extLst>
            </p:cNvPr>
            <p:cNvSpPr txBox="1"/>
            <p:nvPr/>
          </p:nvSpPr>
          <p:spPr>
            <a:xfrm rot="16200000">
              <a:off x="9840685" y="3136611"/>
              <a:ext cx="2090057" cy="584775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endParaRPr lang="en-US" sz="3200" b="1">
                <a:solidFill>
                  <a:srgbClr val="F0EEF0"/>
                </a:solidFill>
                <a:latin typeface="Montserrat" panose="02000505000000020004" pitchFamily="2" charset="0"/>
              </a:endParaRPr>
            </a:p>
          </p:txBody>
        </p:sp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id="{6F9AD1C9-B71A-4D8D-8F52-77292535D056}"/>
                </a:ext>
              </a:extLst>
            </p:cNvPr>
            <p:cNvSpPr/>
            <p:nvPr/>
          </p:nvSpPr>
          <p:spPr>
            <a:xfrm rot="5400000">
              <a:off x="10412186" y="2988127"/>
              <a:ext cx="2380342" cy="881743"/>
            </a:xfrm>
            <a:prstGeom prst="triangl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847FD0F2-D510-483A-8F91-AA7737C223BD}"/>
              </a:ext>
            </a:extLst>
          </p:cNvPr>
          <p:cNvGrpSpPr/>
          <p:nvPr/>
        </p:nvGrpSpPr>
        <p:grpSpPr>
          <a:xfrm>
            <a:off x="-1431378" y="0"/>
            <a:ext cx="12208615" cy="6858000"/>
            <a:chOff x="-1030514" y="0"/>
            <a:chExt cx="12208615" cy="6858000"/>
          </a:xfrm>
        </p:grpSpPr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71883E71-270A-4B7A-A6F1-8D930DCFAE74}"/>
                </a:ext>
              </a:extLst>
            </p:cNvPr>
            <p:cNvSpPr/>
            <p:nvPr/>
          </p:nvSpPr>
          <p:spPr>
            <a:xfrm>
              <a:off x="-1030514" y="0"/>
              <a:ext cx="1219200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6CD52B85-063B-4CBC-8CDA-A7F94686F31D}"/>
                </a:ext>
              </a:extLst>
            </p:cNvPr>
            <p:cNvSpPr/>
            <p:nvPr/>
          </p:nvSpPr>
          <p:spPr>
            <a:xfrm>
              <a:off x="10609943" y="2732314"/>
              <a:ext cx="551543" cy="1393371"/>
            </a:xfrm>
            <a:prstGeom prst="rect">
              <a:avLst/>
            </a:prstGeom>
            <a:solidFill>
              <a:srgbClr val="52C9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7CB3F559-D59C-4B04-8E4F-FF9B852686E5}"/>
                </a:ext>
              </a:extLst>
            </p:cNvPr>
            <p:cNvSpPr txBox="1"/>
            <p:nvPr/>
          </p:nvSpPr>
          <p:spPr>
            <a:xfrm rot="16200000">
              <a:off x="9840685" y="3136611"/>
              <a:ext cx="2090057" cy="584775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endParaRPr lang="en-US" sz="3200" b="1">
                <a:solidFill>
                  <a:srgbClr val="F0EEF0"/>
                </a:solidFill>
                <a:latin typeface="Montserrat" panose="02000505000000020004" pitchFamily="2" charset="0"/>
              </a:endParaRPr>
            </a:p>
          </p:txBody>
        </p:sp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8BC03B54-306A-49D5-83B2-3AF41A37C718}"/>
              </a:ext>
            </a:extLst>
          </p:cNvPr>
          <p:cNvGrpSpPr/>
          <p:nvPr/>
        </p:nvGrpSpPr>
        <p:grpSpPr>
          <a:xfrm>
            <a:off x="-1981014" y="0"/>
            <a:ext cx="12208615" cy="6858000"/>
            <a:chOff x="-1030514" y="0"/>
            <a:chExt cx="12208615" cy="6858000"/>
          </a:xfrm>
        </p:grpSpPr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CEFA7B59-6C33-4D92-B710-A74B87EF968C}"/>
                </a:ext>
              </a:extLst>
            </p:cNvPr>
            <p:cNvSpPr/>
            <p:nvPr/>
          </p:nvSpPr>
          <p:spPr>
            <a:xfrm>
              <a:off x="-1030514" y="0"/>
              <a:ext cx="1219200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F4124761-4256-49BB-BF1D-57354FAECE8E}"/>
                </a:ext>
              </a:extLst>
            </p:cNvPr>
            <p:cNvSpPr/>
            <p:nvPr/>
          </p:nvSpPr>
          <p:spPr>
            <a:xfrm>
              <a:off x="10609943" y="2732314"/>
              <a:ext cx="551543" cy="1393371"/>
            </a:xfrm>
            <a:prstGeom prst="rect">
              <a:avLst/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56B62F16-A36A-44C0-BA78-7A19E2AFAA7B}"/>
                </a:ext>
              </a:extLst>
            </p:cNvPr>
            <p:cNvSpPr txBox="1"/>
            <p:nvPr/>
          </p:nvSpPr>
          <p:spPr>
            <a:xfrm rot="16200000">
              <a:off x="9840685" y="3136611"/>
              <a:ext cx="2090057" cy="584775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endParaRPr lang="en-US" sz="3200" b="1">
                <a:solidFill>
                  <a:srgbClr val="F0EEF0"/>
                </a:solidFill>
                <a:latin typeface="Montserrat" panose="02000505000000020004" pitchFamily="2" charset="0"/>
              </a:endParaRPr>
            </a:p>
          </p:txBody>
        </p: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AE25AB36-846C-42D8-836F-5E3B6C4CC70C}"/>
              </a:ext>
            </a:extLst>
          </p:cNvPr>
          <p:cNvGrpSpPr/>
          <p:nvPr/>
        </p:nvGrpSpPr>
        <p:grpSpPr>
          <a:xfrm>
            <a:off x="-2525008" y="0"/>
            <a:ext cx="12208615" cy="6858000"/>
            <a:chOff x="-1030514" y="0"/>
            <a:chExt cx="12208615" cy="6858000"/>
          </a:xfrm>
        </p:grpSpPr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D933D379-7D7A-4103-8EEC-86CB419CCA04}"/>
                </a:ext>
              </a:extLst>
            </p:cNvPr>
            <p:cNvSpPr/>
            <p:nvPr/>
          </p:nvSpPr>
          <p:spPr>
            <a:xfrm>
              <a:off x="-1030514" y="0"/>
              <a:ext cx="1219200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85F552E9-C736-4147-9D2B-F630E7BFDA09}"/>
                </a:ext>
              </a:extLst>
            </p:cNvPr>
            <p:cNvSpPr/>
            <p:nvPr/>
          </p:nvSpPr>
          <p:spPr>
            <a:xfrm>
              <a:off x="10609943" y="2732314"/>
              <a:ext cx="551543" cy="1393371"/>
            </a:xfrm>
            <a:prstGeom prst="rect">
              <a:avLst/>
            </a:pr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30E3DE91-679B-449F-9E4A-47DB7E37F00F}"/>
                </a:ext>
              </a:extLst>
            </p:cNvPr>
            <p:cNvSpPr txBox="1"/>
            <p:nvPr/>
          </p:nvSpPr>
          <p:spPr>
            <a:xfrm rot="16200000">
              <a:off x="9840685" y="3136611"/>
              <a:ext cx="2090057" cy="584775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endParaRPr lang="en-US" sz="3200" b="1">
                <a:solidFill>
                  <a:srgbClr val="F0EEF0"/>
                </a:solidFill>
                <a:latin typeface="Montserrat" panose="02000505000000020004" pitchFamily="2" charset="0"/>
              </a:endParaRPr>
            </a:p>
          </p:txBody>
        </p:sp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B2FD9D88-D674-4439-96F8-D1A63372FE54}"/>
              </a:ext>
            </a:extLst>
          </p:cNvPr>
          <p:cNvGrpSpPr/>
          <p:nvPr/>
        </p:nvGrpSpPr>
        <p:grpSpPr>
          <a:xfrm>
            <a:off x="-3058028" y="0"/>
            <a:ext cx="12208615" cy="6858000"/>
            <a:chOff x="-1030514" y="0"/>
            <a:chExt cx="12208615" cy="6858000"/>
          </a:xfrm>
        </p:grpSpPr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C9DA9384-3839-493B-B3B7-E30AB3AF2814}"/>
                </a:ext>
              </a:extLst>
            </p:cNvPr>
            <p:cNvSpPr/>
            <p:nvPr/>
          </p:nvSpPr>
          <p:spPr>
            <a:xfrm>
              <a:off x="-1030514" y="0"/>
              <a:ext cx="1219200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A7BCA08D-F774-4814-9CC5-4D1C40BB4620}"/>
                </a:ext>
              </a:extLst>
            </p:cNvPr>
            <p:cNvSpPr/>
            <p:nvPr/>
          </p:nvSpPr>
          <p:spPr>
            <a:xfrm>
              <a:off x="10609943" y="2732314"/>
              <a:ext cx="551543" cy="1393371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2D833802-FE42-4DB9-B5F4-49047D81749B}"/>
                </a:ext>
              </a:extLst>
            </p:cNvPr>
            <p:cNvSpPr txBox="1"/>
            <p:nvPr/>
          </p:nvSpPr>
          <p:spPr>
            <a:xfrm rot="16200000">
              <a:off x="9840685" y="3136611"/>
              <a:ext cx="2090057" cy="584775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endParaRPr lang="en-US" sz="3200" b="1">
                <a:solidFill>
                  <a:srgbClr val="F0EEF0"/>
                </a:solidFill>
                <a:latin typeface="Montserrat" panose="02000505000000020004" pitchFamily="2" charset="0"/>
              </a:endParaRPr>
            </a:p>
          </p:txBody>
        </p:sp>
      </p:grp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E3CE75EA-170E-4EB3-ADEB-1166EAC40739}"/>
              </a:ext>
            </a:extLst>
          </p:cNvPr>
          <p:cNvGrpSpPr/>
          <p:nvPr/>
        </p:nvGrpSpPr>
        <p:grpSpPr>
          <a:xfrm>
            <a:off x="-3607663" y="0"/>
            <a:ext cx="12208615" cy="6858000"/>
            <a:chOff x="-1030514" y="0"/>
            <a:chExt cx="12208615" cy="6858000"/>
          </a:xfrm>
        </p:grpSpPr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1A5DCC23-4EAA-4F6E-96F0-5B2AE8EA2086}"/>
                </a:ext>
              </a:extLst>
            </p:cNvPr>
            <p:cNvSpPr/>
            <p:nvPr/>
          </p:nvSpPr>
          <p:spPr>
            <a:xfrm>
              <a:off x="-1030514" y="0"/>
              <a:ext cx="1219200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42EFF607-D6E5-45EC-A5F4-AC0E1E2BC1F7}"/>
                </a:ext>
              </a:extLst>
            </p:cNvPr>
            <p:cNvSpPr/>
            <p:nvPr/>
          </p:nvSpPr>
          <p:spPr>
            <a:xfrm>
              <a:off x="10609943" y="2732314"/>
              <a:ext cx="551543" cy="1393371"/>
            </a:xfrm>
            <a:prstGeom prst="rect">
              <a:avLst/>
            </a:pr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A7C3CBFD-5EA5-4686-8172-81F4AEE81929}"/>
                </a:ext>
              </a:extLst>
            </p:cNvPr>
            <p:cNvSpPr txBox="1"/>
            <p:nvPr/>
          </p:nvSpPr>
          <p:spPr>
            <a:xfrm rot="16200000">
              <a:off x="9840685" y="3136611"/>
              <a:ext cx="2090057" cy="584775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endParaRPr lang="en-US" sz="3200" b="1">
                <a:solidFill>
                  <a:srgbClr val="F0EEF0"/>
                </a:solidFill>
                <a:latin typeface="Montserrat" panose="02000505000000020004" pitchFamily="2" charset="0"/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C414CF59-ED3E-47B9-A4D4-75D7213062A5}"/>
              </a:ext>
            </a:extLst>
          </p:cNvPr>
          <p:cNvSpPr txBox="1"/>
          <p:nvPr/>
        </p:nvSpPr>
        <p:spPr>
          <a:xfrm>
            <a:off x="719161" y="2383806"/>
            <a:ext cx="7607089" cy="236988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/>
            <a:r>
              <a:rPr lang="es-BO" sz="2000" b="1">
                <a:solidFill>
                  <a:srgbClr val="00A0A8"/>
                </a:solidFill>
                <a:latin typeface="Gill Sans"/>
              </a:rPr>
              <a:t>ECONOMÍA POLÍTICA.</a:t>
            </a:r>
            <a:r>
              <a:rPr lang="en-US" sz="2000" b="1">
                <a:latin typeface="Gill Sans"/>
              </a:rPr>
              <a:t> </a:t>
            </a:r>
            <a:endParaRPr lang="en-US" sz="2000" b="1">
              <a:latin typeface="Gill Sans"/>
              <a:cs typeface="Calibri"/>
            </a:endParaRPr>
          </a:p>
          <a:p>
            <a:pPr algn="just"/>
            <a:endParaRPr lang="en-US" sz="2000" b="1">
              <a:latin typeface="Gill Sans"/>
            </a:endParaRPr>
          </a:p>
          <a:p>
            <a:pPr algn="just"/>
            <a:r>
              <a:rPr lang="es-BO"/>
              <a:t>Es la ciencia que estudia las leyes económicas</a:t>
            </a:r>
            <a:r>
              <a:rPr lang="en-US"/>
              <a:t> .</a:t>
            </a:r>
            <a:endParaRPr lang="en-US">
              <a:cs typeface="Calibri"/>
            </a:endParaRPr>
          </a:p>
          <a:p>
            <a:pPr algn="just"/>
            <a:endParaRPr lang="en-US">
              <a:solidFill>
                <a:srgbClr val="000000"/>
              </a:solidFill>
              <a:latin typeface="Calibri" panose="020F0502020204030204"/>
              <a:cs typeface="Calibri" panose="020F0502020204030204"/>
            </a:endParaRPr>
          </a:p>
          <a:p>
            <a:pPr algn="just"/>
            <a:endParaRPr lang="en-US">
              <a:solidFill>
                <a:srgbClr val="000000"/>
              </a:solidFill>
              <a:latin typeface="Calibri" panose="020F0502020204030204"/>
              <a:cs typeface="Calibri" panose="020F0502020204030204"/>
            </a:endParaRPr>
          </a:p>
          <a:p>
            <a:pPr algn="just"/>
            <a:r>
              <a:rPr lang="es-BO" b="1">
                <a:solidFill>
                  <a:srgbClr val="FF5969"/>
                </a:solidFill>
                <a:latin typeface="Gill Sans"/>
              </a:rPr>
              <a:t>POLÍTICA ECONÓMICA.</a:t>
            </a:r>
            <a:r>
              <a:rPr lang="en-US">
                <a:solidFill>
                  <a:srgbClr val="FF5969"/>
                </a:solidFill>
                <a:latin typeface="Gill Sans"/>
              </a:rPr>
              <a:t> </a:t>
            </a:r>
            <a:endParaRPr lang="en-US">
              <a:solidFill>
                <a:srgbClr val="FF5969"/>
              </a:solidFill>
              <a:latin typeface="Gill Sans"/>
              <a:cs typeface="Calibri"/>
            </a:endParaRPr>
          </a:p>
          <a:p>
            <a:pPr algn="just"/>
            <a:endParaRPr lang="en-US">
              <a:solidFill>
                <a:srgbClr val="FF5969"/>
              </a:solidFill>
              <a:latin typeface="Gill Sans"/>
            </a:endParaRPr>
          </a:p>
          <a:p>
            <a:r>
              <a:rPr lang="es-BO"/>
              <a:t>Aplicación de leyes por parte del estado y rigen la economía de este.</a:t>
            </a:r>
            <a:r>
              <a:rPr lang="en-US"/>
              <a:t> </a:t>
            </a:r>
            <a:endParaRPr lang="en-US">
              <a:cs typeface="Calibri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A508B5D-3403-4190-B132-276FA2465DEB}"/>
              </a:ext>
            </a:extLst>
          </p:cNvPr>
          <p:cNvSpPr txBox="1"/>
          <p:nvPr/>
        </p:nvSpPr>
        <p:spPr>
          <a:xfrm>
            <a:off x="-375676" y="716456"/>
            <a:ext cx="8369089" cy="95410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es-BO" sz="2800" b="1">
                <a:latin typeface="Montserrat"/>
                <a:ea typeface="+mn-lt"/>
                <a:cs typeface="+mn-lt"/>
              </a:rPr>
              <a:t>ECONOMÍA POLÍTICA</a:t>
            </a:r>
            <a:r>
              <a:rPr lang="en-US" sz="2800" b="1">
                <a:solidFill>
                  <a:srgbClr val="FE5969"/>
                </a:solidFill>
                <a:latin typeface="Montserrat"/>
                <a:ea typeface="+mn-lt"/>
                <a:cs typeface="+mn-lt"/>
              </a:rPr>
              <a:t> </a:t>
            </a:r>
            <a:r>
              <a:rPr lang="en-US" sz="2800" b="1">
                <a:solidFill>
                  <a:srgbClr val="FE5969"/>
                </a:solidFill>
                <a:latin typeface="Montserrat"/>
              </a:rPr>
              <a:t>Y </a:t>
            </a:r>
            <a:r>
              <a:rPr lang="es-BO" sz="2800" b="1">
                <a:latin typeface="Montserrat"/>
                <a:ea typeface="+mn-lt"/>
                <a:cs typeface="+mn-lt"/>
              </a:rPr>
              <a:t>POLÍTICA ECONÓMICA.</a:t>
            </a:r>
            <a:r>
              <a:rPr lang="en-US" sz="2800">
                <a:latin typeface="Montserrat"/>
                <a:ea typeface="+mn-lt"/>
                <a:cs typeface="+mn-lt"/>
              </a:rPr>
              <a:t> </a:t>
            </a:r>
            <a:endParaRPr lang="en-US" sz="2800" b="1">
              <a:solidFill>
                <a:srgbClr val="FE5969"/>
              </a:solidFill>
              <a:latin typeface="Montserrat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C823E86D-CFF6-4319-A1F1-D72FEA3670F2}"/>
              </a:ext>
            </a:extLst>
          </p:cNvPr>
          <p:cNvSpPr/>
          <p:nvPr/>
        </p:nvSpPr>
        <p:spPr>
          <a:xfrm>
            <a:off x="-197220" y="3793037"/>
            <a:ext cx="498685" cy="441176"/>
          </a:xfrm>
          <a:prstGeom prst="ellipse">
            <a:avLst/>
          </a:prstGeom>
          <a:solidFill>
            <a:srgbClr val="FE59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>
              <a:cs typeface="Calibri"/>
            </a:endParaRP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7C688481-FF3F-4BBD-899C-18C0897D3FE1}"/>
              </a:ext>
            </a:extLst>
          </p:cNvPr>
          <p:cNvGrpSpPr/>
          <p:nvPr/>
        </p:nvGrpSpPr>
        <p:grpSpPr>
          <a:xfrm>
            <a:off x="2859015" y="4882712"/>
            <a:ext cx="309760" cy="260600"/>
            <a:chOff x="5356342" y="3093565"/>
            <a:chExt cx="465138" cy="391319"/>
          </a:xfrm>
          <a:solidFill>
            <a:schemeClr val="bg1"/>
          </a:solidFill>
        </p:grpSpPr>
        <p:sp>
          <p:nvSpPr>
            <p:cNvPr id="62" name="AutoShape 120">
              <a:extLst>
                <a:ext uri="{FF2B5EF4-FFF2-40B4-BE49-F238E27FC236}">
                  <a16:creationId xmlns:a16="http://schemas.microsoft.com/office/drawing/2014/main" id="{E9E9839C-3BA8-4B99-9105-FC00E6A73635}"/>
                </a:ext>
              </a:extLst>
            </p:cNvPr>
            <p:cNvSpPr>
              <a:spLocks/>
            </p:cNvSpPr>
            <p:nvPr/>
          </p:nvSpPr>
          <p:spPr bwMode="auto">
            <a:xfrm>
              <a:off x="5473023" y="3195165"/>
              <a:ext cx="231775" cy="23177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6948" y="16070"/>
                  </a:moveTo>
                  <a:cubicBezTo>
                    <a:pt x="14037" y="19468"/>
                    <a:pt x="8925" y="19859"/>
                    <a:pt x="5529" y="16948"/>
                  </a:cubicBezTo>
                  <a:cubicBezTo>
                    <a:pt x="2130" y="14038"/>
                    <a:pt x="1740" y="8924"/>
                    <a:pt x="4651" y="5527"/>
                  </a:cubicBezTo>
                  <a:cubicBezTo>
                    <a:pt x="7559" y="2131"/>
                    <a:pt x="12674" y="1740"/>
                    <a:pt x="16070" y="4650"/>
                  </a:cubicBezTo>
                  <a:cubicBezTo>
                    <a:pt x="19466" y="7560"/>
                    <a:pt x="19859" y="12673"/>
                    <a:pt x="16948" y="16070"/>
                  </a:cubicBezTo>
                  <a:moveTo>
                    <a:pt x="10800" y="0"/>
                  </a:moveTo>
                  <a:cubicBezTo>
                    <a:pt x="4833" y="0"/>
                    <a:pt x="0" y="4834"/>
                    <a:pt x="0" y="10800"/>
                  </a:cubicBezTo>
                  <a:cubicBezTo>
                    <a:pt x="0" y="16765"/>
                    <a:pt x="4833" y="21599"/>
                    <a:pt x="10800" y="21599"/>
                  </a:cubicBezTo>
                  <a:cubicBezTo>
                    <a:pt x="16764" y="21599"/>
                    <a:pt x="21600" y="16765"/>
                    <a:pt x="21600" y="10800"/>
                  </a:cubicBezTo>
                  <a:cubicBezTo>
                    <a:pt x="21600" y="4834"/>
                    <a:pt x="16764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63" name="AutoShape 121">
              <a:extLst>
                <a:ext uri="{FF2B5EF4-FFF2-40B4-BE49-F238E27FC236}">
                  <a16:creationId xmlns:a16="http://schemas.microsoft.com/office/drawing/2014/main" id="{739588A7-71CF-4630-9595-D40D98E2CE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530967" y="3253109"/>
              <a:ext cx="65088" cy="650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200" y="0"/>
                  </a:moveTo>
                  <a:cubicBezTo>
                    <a:pt x="8596" y="0"/>
                    <a:pt x="0" y="8596"/>
                    <a:pt x="0" y="19195"/>
                  </a:cubicBezTo>
                  <a:lnTo>
                    <a:pt x="0" y="19199"/>
                  </a:lnTo>
                  <a:cubicBezTo>
                    <a:pt x="0" y="20524"/>
                    <a:pt x="1068" y="21599"/>
                    <a:pt x="2400" y="21599"/>
                  </a:cubicBezTo>
                  <a:cubicBezTo>
                    <a:pt x="3721" y="21599"/>
                    <a:pt x="4800" y="20524"/>
                    <a:pt x="4800" y="19199"/>
                  </a:cubicBezTo>
                  <a:lnTo>
                    <a:pt x="4800" y="19195"/>
                  </a:lnTo>
                  <a:cubicBezTo>
                    <a:pt x="4800" y="11247"/>
                    <a:pt x="11240" y="4799"/>
                    <a:pt x="19200" y="4799"/>
                  </a:cubicBezTo>
                  <a:cubicBezTo>
                    <a:pt x="20521" y="4799"/>
                    <a:pt x="21600" y="3724"/>
                    <a:pt x="21600" y="2399"/>
                  </a:cubicBezTo>
                  <a:cubicBezTo>
                    <a:pt x="21600" y="1075"/>
                    <a:pt x="20521" y="0"/>
                    <a:pt x="192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64" name="AutoShape 122">
              <a:extLst>
                <a:ext uri="{FF2B5EF4-FFF2-40B4-BE49-F238E27FC236}">
                  <a16:creationId xmlns:a16="http://schemas.microsoft.com/office/drawing/2014/main" id="{B0A96EE0-901B-439F-8C42-8F9DACE90D3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56342" y="3093565"/>
              <a:ext cx="465138" cy="39131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249" y="19199"/>
                  </a:moveTo>
                  <a:cubicBezTo>
                    <a:pt x="20249" y="19642"/>
                    <a:pt x="19948" y="19999"/>
                    <a:pt x="19575" y="19999"/>
                  </a:cubicBezTo>
                  <a:lnTo>
                    <a:pt x="2024" y="19999"/>
                  </a:lnTo>
                  <a:cubicBezTo>
                    <a:pt x="1651" y="19999"/>
                    <a:pt x="1349" y="19642"/>
                    <a:pt x="1349" y="19199"/>
                  </a:cubicBezTo>
                  <a:lnTo>
                    <a:pt x="1349" y="7200"/>
                  </a:lnTo>
                  <a:cubicBezTo>
                    <a:pt x="1349" y="6809"/>
                    <a:pt x="1588" y="6475"/>
                    <a:pt x="1914" y="6411"/>
                  </a:cubicBezTo>
                  <a:lnTo>
                    <a:pt x="5588" y="5684"/>
                  </a:lnTo>
                  <a:lnTo>
                    <a:pt x="6797" y="2103"/>
                  </a:lnTo>
                  <a:cubicBezTo>
                    <a:pt x="6900" y="1799"/>
                    <a:pt x="7148" y="1600"/>
                    <a:pt x="7424" y="1600"/>
                  </a:cubicBezTo>
                  <a:lnTo>
                    <a:pt x="14174" y="1600"/>
                  </a:lnTo>
                  <a:cubicBezTo>
                    <a:pt x="14450" y="1600"/>
                    <a:pt x="14698" y="1799"/>
                    <a:pt x="14801" y="2103"/>
                  </a:cubicBezTo>
                  <a:lnTo>
                    <a:pt x="16010" y="5684"/>
                  </a:lnTo>
                  <a:lnTo>
                    <a:pt x="19685" y="6411"/>
                  </a:lnTo>
                  <a:cubicBezTo>
                    <a:pt x="20011" y="6475"/>
                    <a:pt x="20249" y="6809"/>
                    <a:pt x="20249" y="7200"/>
                  </a:cubicBezTo>
                  <a:cubicBezTo>
                    <a:pt x="20249" y="7200"/>
                    <a:pt x="20249" y="19199"/>
                    <a:pt x="20249" y="19199"/>
                  </a:cubicBezTo>
                  <a:close/>
                  <a:moveTo>
                    <a:pt x="19907" y="4832"/>
                  </a:moveTo>
                  <a:lnTo>
                    <a:pt x="16981" y="4254"/>
                  </a:lnTo>
                  <a:lnTo>
                    <a:pt x="16054" y="1507"/>
                  </a:lnTo>
                  <a:cubicBezTo>
                    <a:pt x="15745" y="591"/>
                    <a:pt x="15006" y="0"/>
                    <a:pt x="14174" y="0"/>
                  </a:cubicBezTo>
                  <a:lnTo>
                    <a:pt x="7424" y="0"/>
                  </a:lnTo>
                  <a:cubicBezTo>
                    <a:pt x="6593" y="0"/>
                    <a:pt x="5854" y="591"/>
                    <a:pt x="5543" y="1509"/>
                  </a:cubicBezTo>
                  <a:lnTo>
                    <a:pt x="4618" y="4254"/>
                  </a:lnTo>
                  <a:lnTo>
                    <a:pt x="1692" y="4832"/>
                  </a:lnTo>
                  <a:cubicBezTo>
                    <a:pt x="711" y="5025"/>
                    <a:pt x="0" y="6020"/>
                    <a:pt x="0" y="7200"/>
                  </a:cubicBezTo>
                  <a:lnTo>
                    <a:pt x="0" y="19199"/>
                  </a:lnTo>
                  <a:cubicBezTo>
                    <a:pt x="0" y="20523"/>
                    <a:pt x="908" y="21600"/>
                    <a:pt x="2024" y="21600"/>
                  </a:cubicBezTo>
                  <a:lnTo>
                    <a:pt x="19575" y="21600"/>
                  </a:lnTo>
                  <a:cubicBezTo>
                    <a:pt x="20691" y="21600"/>
                    <a:pt x="21600" y="20523"/>
                    <a:pt x="21600" y="19199"/>
                  </a:cubicBezTo>
                  <a:lnTo>
                    <a:pt x="21600" y="7200"/>
                  </a:lnTo>
                  <a:cubicBezTo>
                    <a:pt x="21600" y="6020"/>
                    <a:pt x="20888" y="5025"/>
                    <a:pt x="19907" y="4832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</p:grpSp>
      <p:sp>
        <p:nvSpPr>
          <p:cNvPr id="3" name="Oval 2">
            <a:extLst>
              <a:ext uri="{FF2B5EF4-FFF2-40B4-BE49-F238E27FC236}">
                <a16:creationId xmlns:a16="http://schemas.microsoft.com/office/drawing/2014/main" id="{98058F72-47DE-7DEF-99DE-1FB9BD1CBDCB}"/>
              </a:ext>
            </a:extLst>
          </p:cNvPr>
          <p:cNvSpPr/>
          <p:nvPr/>
        </p:nvSpPr>
        <p:spPr>
          <a:xfrm>
            <a:off x="-202970" y="2378305"/>
            <a:ext cx="498685" cy="441176"/>
          </a:xfrm>
          <a:prstGeom prst="ellipse">
            <a:avLst/>
          </a:prstGeom>
          <a:solidFill>
            <a:srgbClr val="00B0F0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394674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5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Rectangle 145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1" name="Picture 141" descr="A picture containing green, farm machine&#10;&#10;Description automatically generated">
            <a:extLst>
              <a:ext uri="{FF2B5EF4-FFF2-40B4-BE49-F238E27FC236}">
                <a16:creationId xmlns:a16="http://schemas.microsoft.com/office/drawing/2014/main" id="{EB0EDB0A-C1BB-9C9D-354E-1B55883C533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l="12460" r="6651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52F9C6FD-A1D0-C5FE-F9C8-3932D9B4CCDC}"/>
              </a:ext>
            </a:extLst>
          </p:cNvPr>
          <p:cNvSpPr txBox="1"/>
          <p:nvPr/>
        </p:nvSpPr>
        <p:spPr>
          <a:xfrm>
            <a:off x="4130615" y="681427"/>
            <a:ext cx="3614468" cy="113865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3200" b="1">
              <a:solidFill>
                <a:srgbClr val="7F7F7F"/>
              </a:solidFill>
              <a:latin typeface="Consolas"/>
              <a:ea typeface="+mj-ea"/>
              <a:cs typeface="+mj-cs"/>
            </a:endParaRP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>
                <a:solidFill>
                  <a:srgbClr val="7F7F7F"/>
                </a:solidFill>
                <a:latin typeface="Consolas"/>
                <a:ea typeface="+mj-ea"/>
                <a:cs typeface="+mj-cs"/>
              </a:rPr>
              <a:t>CONCLUSIONES </a:t>
            </a:r>
            <a:endParaRPr lang="en-US" sz="3200" b="1">
              <a:solidFill>
                <a:srgbClr val="7F7F7F"/>
              </a:solidFill>
              <a:latin typeface="Consolas"/>
              <a:ea typeface="+mj-ea"/>
              <a:cs typeface="Calibri Light" panose="020F0302020204030204"/>
            </a:endParaRP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3200" b="1">
              <a:solidFill>
                <a:srgbClr val="7F7F7F"/>
              </a:solidFill>
              <a:latin typeface="Consolas"/>
              <a:ea typeface="+mj-ea"/>
              <a:cs typeface="Calibri Light" panose="020F0302020204030204"/>
            </a:endParaRPr>
          </a:p>
        </p:txBody>
      </p:sp>
      <p:graphicFrame>
        <p:nvGraphicFramePr>
          <p:cNvPr id="46" name="TextBox 43">
            <a:extLst>
              <a:ext uri="{FF2B5EF4-FFF2-40B4-BE49-F238E27FC236}">
                <a16:creationId xmlns:a16="http://schemas.microsoft.com/office/drawing/2014/main" id="{28B28545-4F4B-6771-F1B6-45BEBC586C3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67500674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9960525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F52BFFA2DB6EE4AB233962F43822824" ma:contentTypeVersion="13" ma:contentTypeDescription="Create a new document." ma:contentTypeScope="" ma:versionID="56c9dc3534b4af9d9cfa3077e33b3eff">
  <xsd:schema xmlns:xsd="http://www.w3.org/2001/XMLSchema" xmlns:xs="http://www.w3.org/2001/XMLSchema" xmlns:p="http://schemas.microsoft.com/office/2006/metadata/properties" xmlns:ns3="4aced2f0-c9af-444c-9dc0-f4b85f6a0ba3" xmlns:ns4="24962388-a2c7-467f-b7a5-302611c5f39b" targetNamespace="http://schemas.microsoft.com/office/2006/metadata/properties" ma:root="true" ma:fieldsID="08767f3a09f43d357bdb7a927b407377" ns3:_="" ns4:_="">
    <xsd:import namespace="4aced2f0-c9af-444c-9dc0-f4b85f6a0ba3"/>
    <xsd:import namespace="24962388-a2c7-467f-b7a5-302611c5f39b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MediaServiceAutoKeyPoints" minOccurs="0"/>
                <xsd:element ref="ns4:MediaServiceKeyPoints" minOccurs="0"/>
                <xsd:element ref="ns4:MediaServiceAutoTags" minOccurs="0"/>
                <xsd:element ref="ns4:MediaServiceOCR" minOccurs="0"/>
                <xsd:element ref="ns4:MediaServiceGenerationTime" minOccurs="0"/>
                <xsd:element ref="ns4:MediaServiceEventHashCode" minOccurs="0"/>
                <xsd:element ref="ns4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aced2f0-c9af-444c-9dc0-f4b85f6a0ba3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4962388-a2c7-467f-b7a5-302611c5f39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6" nillable="true" ma:displayName="Tags" ma:internalName="MediaServiceAutoTag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07337A4-F3D3-47E3-A47E-C2D23C0013DC}">
  <ds:schemaRefs>
    <ds:schemaRef ds:uri="http://schemas.microsoft.com/office/2006/metadata/properties"/>
    <ds:schemaRef ds:uri="http://www.w3.org/2000/xmlns/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E2FC28CD-B5BB-4AD5-BD26-C3F6F78D9FFF}">
  <ds:schemaRefs>
    <ds:schemaRef ds:uri="http://schemas.microsoft.com/office/2006/metadata/contentType"/>
    <ds:schemaRef ds:uri="http://schemas.microsoft.com/office/2006/metadata/properties/metaAttributes"/>
    <ds:schemaRef ds:uri="http://www.w3.org/2000/xmlns/"/>
    <ds:schemaRef ds:uri="http://www.w3.org/2001/XMLSchema"/>
    <ds:schemaRef ds:uri="4aced2f0-c9af-444c-9dc0-f4b85f6a0ba3"/>
    <ds:schemaRef ds:uri="24962388-a2c7-467f-b7a5-302611c5f39b"/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0A4562D-314B-4CA8-8C44-649DC107D8A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321</Words>
  <Application>Microsoft Office PowerPoint</Application>
  <PresentationFormat>Panorámica</PresentationFormat>
  <Paragraphs>69</Paragraphs>
  <Slides>8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</vt:i4>
      </vt:variant>
    </vt:vector>
  </HeadingPairs>
  <TitlesOfParts>
    <vt:vector size="17" baseType="lpstr">
      <vt:lpstr>Arial</vt:lpstr>
      <vt:lpstr>Arial Nova</vt:lpstr>
      <vt:lpstr>Calibri</vt:lpstr>
      <vt:lpstr>Calibri Light</vt:lpstr>
      <vt:lpstr>Consolas</vt:lpstr>
      <vt:lpstr>Gill Sans</vt:lpstr>
      <vt:lpstr>Montserrat</vt:lpstr>
      <vt:lpstr>Tw Cen MT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Nahid Ahmed</dc:creator>
  <cp:lastModifiedBy>VICTOR MANUEL CACERES PACO</cp:lastModifiedBy>
  <cp:revision>2</cp:revision>
  <dcterms:created xsi:type="dcterms:W3CDTF">2020-06-09T16:56:45Z</dcterms:created>
  <dcterms:modified xsi:type="dcterms:W3CDTF">2022-08-05T09:12:51Z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0x0101003F52BFFA2DB6EE4AB233962F43822824</vt:lpwstr>
  </property>
</Properties>
</file>